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6" r:id="rId1"/>
  </p:sldMasterIdLst>
  <p:notesMasterIdLst>
    <p:notesMasterId r:id="rId11"/>
  </p:notesMasterIdLst>
  <p:handoutMasterIdLst>
    <p:handoutMasterId r:id="rId12"/>
  </p:handoutMasterIdLst>
  <p:sldIdLst>
    <p:sldId id="2145706594" r:id="rId2"/>
    <p:sldId id="440" r:id="rId3"/>
    <p:sldId id="2145706595" r:id="rId4"/>
    <p:sldId id="2145706536" r:id="rId5"/>
    <p:sldId id="2145706596" r:id="rId6"/>
    <p:sldId id="2145706597" r:id="rId7"/>
    <p:sldId id="2145706598" r:id="rId8"/>
    <p:sldId id="2145706599" r:id="rId9"/>
    <p:sldId id="2145706600" r:id="rId10"/>
  </p:sldIdLst>
  <p:sldSz cx="12192000" cy="6858000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B568D8A-1FDD-AAFA-FA85-C4511A6B0248}" name="Boris Klinec" initials="BK" userId="S::boris.klinec@stadt.mainz.de::49092ad1-8dac-4f50-9b8f-e97904942c96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oris Klinec" initials="BK" lastIdx="2" clrIdx="0">
    <p:extLst>
      <p:ext uri="{19B8F6BF-5375-455C-9EA6-DF929625EA0E}">
        <p15:presenceInfo xmlns:p15="http://schemas.microsoft.com/office/powerpoint/2012/main" userId="Boris Klinec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D9D35"/>
    <a:srgbClr val="D2E0B0"/>
    <a:srgbClr val="80A312"/>
    <a:srgbClr val="689C26"/>
    <a:srgbClr val="BFD188"/>
    <a:srgbClr val="000000"/>
    <a:srgbClr val="00778C"/>
    <a:srgbClr val="F394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ittlere Formatvorlage 2 - Akz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660B408-B3CF-4A94-85FC-2B1E0A45F4A2}" styleName="Dunkle Formatvorlage 2 - Akzent 1/Akz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unkle Formatvorlage 2 - Akzent 3/Akz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46F890A9-2807-4EBB-B81D-B2AA78EC7F39}" styleName="Dunkle Formatvorlage 2 - Akzent 5/Akz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84E427A-3D55-4303-BF80-6455036E1DE7}" styleName="Designformatvorlage 1 - Akz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E9639D4-E3E2-4D34-9284-5A2195B3D0D7}" styleName="Helle Formatvorlag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Helle Formatvorlage 2 - Akz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Helle Formatvorlage 2 - Akz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DCAF9ED-07DC-4A11-8D7F-57B35C25682E}" styleName="Mittlere Formatvorlage 1 - Akz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ittlere Formatvorlage 2 - Akz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725" autoAdjust="0"/>
    <p:restoredTop sz="88329" autoAdjust="0"/>
  </p:normalViewPr>
  <p:slideViewPr>
    <p:cSldViewPr snapToGrid="0" snapToObjects="1" showGuides="1">
      <p:cViewPr varScale="1">
        <p:scale>
          <a:sx n="98" d="100"/>
          <a:sy n="98" d="100"/>
        </p:scale>
        <p:origin x="1434" y="78"/>
      </p:cViewPr>
      <p:guideLst>
        <p:guide orient="horz" pos="2183"/>
        <p:guide pos="3840"/>
      </p:guideLst>
    </p:cSldViewPr>
  </p:slideViewPr>
  <p:outlineViewPr>
    <p:cViewPr>
      <p:scale>
        <a:sx n="33" d="100"/>
        <a:sy n="33" d="100"/>
      </p:scale>
      <p:origin x="0" y="-2316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42" d="100"/>
        <a:sy n="142" d="100"/>
      </p:scale>
      <p:origin x="0" y="0"/>
    </p:cViewPr>
  </p:sorterViewPr>
  <p:notesViewPr>
    <p:cSldViewPr snapToGrid="0" snapToObjects="1">
      <p:cViewPr varScale="1">
        <p:scale>
          <a:sx n="81" d="100"/>
          <a:sy n="81" d="100"/>
        </p:scale>
        <p:origin x="399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18" Type="http://schemas.microsoft.com/office/2018/10/relationships/authors" Target="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8FB1D0-D5D7-4919-99D1-018F3A7FC71E}" type="datetimeFigureOut">
              <a:rPr lang="de-DE" smtClean="0"/>
              <a:t>27.08.2026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5589F1-F736-4753-8EA7-980752B5C2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186388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520AC5-8A92-5840-9666-0F6CA396E1E8}" type="datetimeFigureOut">
              <a:rPr lang="de-DE" smtClean="0"/>
              <a:t>27.08.2026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2DD916-9044-5342-997C-4F6D0168F2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18306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2DD916-9044-5342-997C-4F6D0168F2C6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49474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FCA320-CD3A-A144-B2AF-BB341243AC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57E091AE-6878-67E6-1E15-72298410E8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22D9BFFD-DAE6-1BAA-E3AB-197BDCE5D8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15D9EEF-40E0-EAA3-6339-C90D8D3F63A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2DD916-9044-5342-997C-4F6D0168F2C6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99992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 defTabSz="914491" fontAlgn="t">
              <a:lnSpc>
                <a:spcPct val="120000"/>
              </a:lnSpc>
              <a:spcAft>
                <a:spcPts val="1200"/>
              </a:spcAft>
              <a:buClr>
                <a:srgbClr val="000000"/>
              </a:buClr>
              <a:buSzPct val="100000"/>
            </a:pPr>
            <a:endParaRPr lang="de-DE" sz="1200" dirty="0">
              <a:solidFill>
                <a:srgbClr val="000000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2DD916-9044-5342-997C-4F6D0168F2C6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610511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9ADA0D-420D-2E2C-675D-EF627EB179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F2775B36-5BCF-8B77-E8A7-091D6B9525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6BE8CD8B-5BF9-CE5C-331A-01E3007EFE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 defTabSz="914491" fontAlgn="t">
              <a:lnSpc>
                <a:spcPct val="120000"/>
              </a:lnSpc>
              <a:spcAft>
                <a:spcPts val="1200"/>
              </a:spcAft>
              <a:buClr>
                <a:srgbClr val="000000"/>
              </a:buClr>
              <a:buSzPct val="100000"/>
            </a:pPr>
            <a:endParaRPr lang="de-DE" sz="1200" dirty="0">
              <a:solidFill>
                <a:srgbClr val="000000"/>
              </a:solidFill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D1D34DD-CA0B-BAC6-0E8A-AFD9081E87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2DD916-9044-5342-997C-4F6D0168F2C6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424005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078FB8-7F1A-FFCE-66DC-ADF308826A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732E3CF2-EC22-F897-1C7F-44C1E8CD07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2DD3031F-E4B6-418E-7AE3-C42DA84585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endParaRPr lang="de-DE" sz="1200" dirty="0">
              <a:solidFill>
                <a:srgbClr val="000000"/>
              </a:solidFill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34C30D7-7360-B7C8-0E5B-094F189C51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2DD916-9044-5342-997C-4F6D0168F2C6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686549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A89EE3-DDAF-65CC-9791-7E8FD36A71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8291E6C2-9739-8FD7-6FEF-65F9A86AF1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6A77A79B-E8DC-78D3-2DEA-F66AB5BC21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 defTabSz="914491" fontAlgn="t">
              <a:lnSpc>
                <a:spcPct val="120000"/>
              </a:lnSpc>
              <a:spcAft>
                <a:spcPts val="1200"/>
              </a:spcAft>
              <a:buClr>
                <a:srgbClr val="000000"/>
              </a:buClr>
              <a:buSzPct val="100000"/>
            </a:pPr>
            <a:endParaRPr lang="de-DE" sz="1200" dirty="0">
              <a:solidFill>
                <a:srgbClr val="000000"/>
              </a:solidFill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58A4A0D-CC2A-7F9A-0763-77673A5612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2DD916-9044-5342-997C-4F6D0168F2C6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089157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81D00E-322A-18E5-5917-FFDA7C88C7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4AC5E9C8-9602-7235-3C92-1C99569403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20921D77-FE46-FEA3-AE4A-FFC1CBDC78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 defTabSz="914491" fontAlgn="t">
              <a:lnSpc>
                <a:spcPct val="120000"/>
              </a:lnSpc>
              <a:spcAft>
                <a:spcPts val="1200"/>
              </a:spcAft>
              <a:buClr>
                <a:srgbClr val="000000"/>
              </a:buClr>
              <a:buSzPct val="100000"/>
            </a:pPr>
            <a:endParaRPr lang="de-DE" sz="1200" dirty="0">
              <a:solidFill>
                <a:srgbClr val="000000"/>
              </a:solidFill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C0E1C52-AB5B-057A-2A65-9641156FAD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2DD916-9044-5342-997C-4F6D0168F2C6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571956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7911F1-4777-DDCC-D457-3A0BEFD56C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B4EB6979-7F2B-24E4-F97F-A911326C62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6748EBA6-89B0-F1DE-AD3C-09B9421F3D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 defTabSz="914491" fontAlgn="t">
              <a:lnSpc>
                <a:spcPct val="120000"/>
              </a:lnSpc>
              <a:spcAft>
                <a:spcPts val="1200"/>
              </a:spcAft>
              <a:buClr>
                <a:srgbClr val="000000"/>
              </a:buClr>
              <a:buSzPct val="100000"/>
            </a:pPr>
            <a:endParaRPr lang="de-DE" sz="1200" dirty="0">
              <a:solidFill>
                <a:srgbClr val="000000"/>
              </a:solidFill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034C6A5-2AAB-867E-5678-3F863DC0AA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2DD916-9044-5342-997C-4F6D0168F2C6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103489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 neut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6C714E-6242-9848-ACEF-CD5AB9BB18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solidFill>
                  <a:schemeClr val="accent2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2B91461-E7D7-B246-B969-4C6E0011CA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3643FDD-8212-8246-91EF-0B2EE6FBF0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28.08.2026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FB77B58-C06A-EB41-9F07-577C9F6C1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Auftaktveranstaltung Beratungskampagne Ebersheim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284D372-7CEF-E346-8197-E2EEDB69E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BD7B9-4BE7-AF45-8E66-12F82068CD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136663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R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rafik 30">
            <a:extLst>
              <a:ext uri="{FF2B5EF4-FFF2-40B4-BE49-F238E27FC236}">
                <a16:creationId xmlns:a16="http://schemas.microsoft.com/office/drawing/2014/main" id="{57272527-6017-334B-AB36-6A21275BF08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3529" r="3277"/>
          <a:stretch/>
        </p:blipFill>
        <p:spPr>
          <a:xfrm>
            <a:off x="0" y="-8912"/>
            <a:ext cx="12192000" cy="6879257"/>
          </a:xfrm>
          <a:prstGeom prst="rect">
            <a:avLst/>
          </a:prstGeom>
        </p:spPr>
      </p:pic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3643FDD-8212-8246-91EF-0B2EE6FBF0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DE"/>
              <a:t>28.08.2026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FB77B58-C06A-EB41-9F07-577C9F6C1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DE"/>
              <a:t>Auftaktveranstaltung Beratungskampagne Ebersheim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284D372-7CEF-E346-8197-E2EEDB69E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720BD7B9-4BE7-AF45-8E66-12F82068CD8B}" type="slidenum">
              <a:rPr lang="de-DE" smtClean="0"/>
              <a:pPr/>
              <a:t>‹Nr.›</a:t>
            </a:fld>
            <a:endParaRPr lang="de-DE" dirty="0"/>
          </a:p>
        </p:txBody>
      </p:sp>
      <p:grpSp>
        <p:nvGrpSpPr>
          <p:cNvPr id="21" name="Gruppieren 20">
            <a:extLst>
              <a:ext uri="{FF2B5EF4-FFF2-40B4-BE49-F238E27FC236}">
                <a16:creationId xmlns:a16="http://schemas.microsoft.com/office/drawing/2014/main" id="{42D85675-3BF0-024D-96E1-02052EAB492B}"/>
              </a:ext>
            </a:extLst>
          </p:cNvPr>
          <p:cNvGrpSpPr/>
          <p:nvPr/>
        </p:nvGrpSpPr>
        <p:grpSpPr>
          <a:xfrm>
            <a:off x="0" y="0"/>
            <a:ext cx="2366211" cy="6858000"/>
            <a:chOff x="0" y="0"/>
            <a:chExt cx="2366211" cy="6858000"/>
          </a:xfrm>
        </p:grpSpPr>
        <p:sp>
          <p:nvSpPr>
            <p:cNvPr id="17" name="Rechteck 16">
              <a:extLst>
                <a:ext uri="{FF2B5EF4-FFF2-40B4-BE49-F238E27FC236}">
                  <a16:creationId xmlns:a16="http://schemas.microsoft.com/office/drawing/2014/main" id="{69EA63BA-7ED7-B64B-8C75-41AF69F594AF}"/>
                </a:ext>
              </a:extLst>
            </p:cNvPr>
            <p:cNvSpPr/>
            <p:nvPr/>
          </p:nvSpPr>
          <p:spPr>
            <a:xfrm>
              <a:off x="0" y="0"/>
              <a:ext cx="252663" cy="6858000"/>
            </a:xfrm>
            <a:prstGeom prst="rect">
              <a:avLst/>
            </a:prstGeom>
            <a:solidFill>
              <a:schemeClr val="accent2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18" name="Rechteck 17">
              <a:extLst>
                <a:ext uri="{FF2B5EF4-FFF2-40B4-BE49-F238E27FC236}">
                  <a16:creationId xmlns:a16="http://schemas.microsoft.com/office/drawing/2014/main" id="{3BFB3E85-B730-5D4B-8B7C-0EE32A8B1304}"/>
                </a:ext>
              </a:extLst>
            </p:cNvPr>
            <p:cNvSpPr/>
            <p:nvPr/>
          </p:nvSpPr>
          <p:spPr>
            <a:xfrm>
              <a:off x="0" y="250243"/>
              <a:ext cx="2366211" cy="10852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19" name="Grafik 18">
              <a:extLst>
                <a:ext uri="{FF2B5EF4-FFF2-40B4-BE49-F238E27FC236}">
                  <a16:creationId xmlns:a16="http://schemas.microsoft.com/office/drawing/2014/main" id="{C14E60A6-A352-454D-9DF1-81F61BB23E6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26852" y="389020"/>
              <a:ext cx="1918637" cy="834190"/>
            </a:xfrm>
            <a:prstGeom prst="rect">
              <a:avLst/>
            </a:prstGeom>
          </p:spPr>
        </p:pic>
        <p:sp>
          <p:nvSpPr>
            <p:cNvPr id="20" name="Rechteck 19">
              <a:extLst>
                <a:ext uri="{FF2B5EF4-FFF2-40B4-BE49-F238E27FC236}">
                  <a16:creationId xmlns:a16="http://schemas.microsoft.com/office/drawing/2014/main" id="{1E6DA4B8-8AA9-C64B-B2A1-1D9A0EE0E6AE}"/>
                </a:ext>
              </a:extLst>
            </p:cNvPr>
            <p:cNvSpPr/>
            <p:nvPr/>
          </p:nvSpPr>
          <p:spPr>
            <a:xfrm>
              <a:off x="0" y="250242"/>
              <a:ext cx="252663" cy="1085265"/>
            </a:xfrm>
            <a:prstGeom prst="rect">
              <a:avLst/>
            </a:prstGeom>
            <a:solidFill>
              <a:srgbClr val="80A3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5E46233C-6C74-5140-ADE8-B2D3F35E5D5D}"/>
              </a:ext>
            </a:extLst>
          </p:cNvPr>
          <p:cNvGrpSpPr/>
          <p:nvPr/>
        </p:nvGrpSpPr>
        <p:grpSpPr>
          <a:xfrm>
            <a:off x="0" y="250242"/>
            <a:ext cx="2366211" cy="1085266"/>
            <a:chOff x="0" y="250242"/>
            <a:chExt cx="2366211" cy="1085266"/>
          </a:xfrm>
        </p:grpSpPr>
        <p:sp>
          <p:nvSpPr>
            <p:cNvPr id="16" name="Rechteck 15">
              <a:extLst>
                <a:ext uri="{FF2B5EF4-FFF2-40B4-BE49-F238E27FC236}">
                  <a16:creationId xmlns:a16="http://schemas.microsoft.com/office/drawing/2014/main" id="{B2ACA2BF-FDD3-3F48-9097-6ADD0B4AE337}"/>
                </a:ext>
              </a:extLst>
            </p:cNvPr>
            <p:cNvSpPr/>
            <p:nvPr/>
          </p:nvSpPr>
          <p:spPr>
            <a:xfrm>
              <a:off x="0" y="250243"/>
              <a:ext cx="2366211" cy="10852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22" name="Grafik 21">
              <a:extLst>
                <a:ext uri="{FF2B5EF4-FFF2-40B4-BE49-F238E27FC236}">
                  <a16:creationId xmlns:a16="http://schemas.microsoft.com/office/drawing/2014/main" id="{FF0E6F9E-EAD3-F346-87A2-26A87D37B24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26852" y="389020"/>
              <a:ext cx="1918637" cy="834190"/>
            </a:xfrm>
            <a:prstGeom prst="rect">
              <a:avLst/>
            </a:prstGeom>
          </p:spPr>
        </p:pic>
        <p:sp>
          <p:nvSpPr>
            <p:cNvPr id="23" name="Rechteck 22">
              <a:extLst>
                <a:ext uri="{FF2B5EF4-FFF2-40B4-BE49-F238E27FC236}">
                  <a16:creationId xmlns:a16="http://schemas.microsoft.com/office/drawing/2014/main" id="{A05A9A03-9ACC-F34C-A4C6-2183D8ECEA65}"/>
                </a:ext>
              </a:extLst>
            </p:cNvPr>
            <p:cNvSpPr/>
            <p:nvPr/>
          </p:nvSpPr>
          <p:spPr>
            <a:xfrm>
              <a:off x="0" y="250242"/>
              <a:ext cx="252663" cy="1085265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</p:grpSp>
      <p:grpSp>
        <p:nvGrpSpPr>
          <p:cNvPr id="24" name="Gruppieren 23">
            <a:extLst>
              <a:ext uri="{FF2B5EF4-FFF2-40B4-BE49-F238E27FC236}">
                <a16:creationId xmlns:a16="http://schemas.microsoft.com/office/drawing/2014/main" id="{22C2DF2C-EA05-464D-AB2D-074063160AA1}"/>
              </a:ext>
            </a:extLst>
          </p:cNvPr>
          <p:cNvGrpSpPr/>
          <p:nvPr userDrawn="1"/>
        </p:nvGrpSpPr>
        <p:grpSpPr>
          <a:xfrm>
            <a:off x="0" y="250242"/>
            <a:ext cx="2366211" cy="1085266"/>
            <a:chOff x="0" y="250242"/>
            <a:chExt cx="2366211" cy="1085266"/>
          </a:xfrm>
        </p:grpSpPr>
        <p:sp>
          <p:nvSpPr>
            <p:cNvPr id="25" name="Rechteck 24">
              <a:extLst>
                <a:ext uri="{FF2B5EF4-FFF2-40B4-BE49-F238E27FC236}">
                  <a16:creationId xmlns:a16="http://schemas.microsoft.com/office/drawing/2014/main" id="{FC5725B6-B04D-0B49-8B85-1A7D2B3D143D}"/>
                </a:ext>
              </a:extLst>
            </p:cNvPr>
            <p:cNvSpPr/>
            <p:nvPr userDrawn="1"/>
          </p:nvSpPr>
          <p:spPr>
            <a:xfrm>
              <a:off x="0" y="250243"/>
              <a:ext cx="2366211" cy="10852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26" name="Grafik 25">
              <a:extLst>
                <a:ext uri="{FF2B5EF4-FFF2-40B4-BE49-F238E27FC236}">
                  <a16:creationId xmlns:a16="http://schemas.microsoft.com/office/drawing/2014/main" id="{3AE6CFE9-6C6E-CC43-A2DE-1C35A84EBF28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26852" y="389020"/>
              <a:ext cx="1918637" cy="834190"/>
            </a:xfrm>
            <a:prstGeom prst="rect">
              <a:avLst/>
            </a:prstGeom>
          </p:spPr>
        </p:pic>
        <p:sp>
          <p:nvSpPr>
            <p:cNvPr id="27" name="Rechteck 26">
              <a:extLst>
                <a:ext uri="{FF2B5EF4-FFF2-40B4-BE49-F238E27FC236}">
                  <a16:creationId xmlns:a16="http://schemas.microsoft.com/office/drawing/2014/main" id="{2AEE7CF6-D32F-C748-9729-A79B4FBACAD1}"/>
                </a:ext>
              </a:extLst>
            </p:cNvPr>
            <p:cNvSpPr/>
            <p:nvPr userDrawn="1"/>
          </p:nvSpPr>
          <p:spPr>
            <a:xfrm>
              <a:off x="0" y="250242"/>
              <a:ext cx="252663" cy="108526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</p:grpSp>
      <p:sp>
        <p:nvSpPr>
          <p:cNvPr id="29" name="Titel 1">
            <a:extLst>
              <a:ext uri="{FF2B5EF4-FFF2-40B4-BE49-F238E27FC236}">
                <a16:creationId xmlns:a16="http://schemas.microsoft.com/office/drawing/2014/main" id="{2633AB9F-3F91-5A45-B448-9146447A4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1989113"/>
          </a:xfrm>
          <a:prstGeom prst="rect">
            <a:avLst/>
          </a:prstGeom>
        </p:spPr>
        <p:txBody>
          <a:bodyPr anchor="b"/>
          <a:lstStyle>
            <a:lvl1pPr>
              <a:defRPr sz="6000">
                <a:solidFill>
                  <a:schemeClr val="accent2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0" name="Textplatzhalter 2">
            <a:extLst>
              <a:ext uri="{FF2B5EF4-FFF2-40B4-BE49-F238E27FC236}">
                <a16:creationId xmlns:a16="http://schemas.microsoft.com/office/drawing/2014/main" id="{B941CF19-BD98-2647-8177-97C405ECBB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E8B4983D-C285-E735-3D53-C315E26DEC0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448798" y="1"/>
            <a:ext cx="2743201" cy="1433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2945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Kopf Rad 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Grafik 29">
            <a:extLst>
              <a:ext uri="{FF2B5EF4-FFF2-40B4-BE49-F238E27FC236}">
                <a16:creationId xmlns:a16="http://schemas.microsoft.com/office/drawing/2014/main" id="{4DDEB876-9B6F-3A4B-877B-231DE30341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3530" r="3277" b="74506"/>
          <a:stretch/>
        </p:blipFill>
        <p:spPr>
          <a:xfrm>
            <a:off x="0" y="-8911"/>
            <a:ext cx="12192000" cy="156624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4CD2F53A-EB5F-114C-B717-825886D5F1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6719"/>
            <a:ext cx="10515600" cy="716970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accent2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AE2821C-59FA-C64A-A999-D13A4FD684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804159"/>
            <a:ext cx="10515600" cy="3381857"/>
          </a:xfrm>
        </p:spPr>
        <p:txBody>
          <a:bodyPr/>
          <a:lstStyle>
            <a:lvl1pPr>
              <a:buClr>
                <a:schemeClr val="accent4"/>
              </a:buClr>
              <a:defRPr sz="2400">
                <a:solidFill>
                  <a:schemeClr val="tx1"/>
                </a:solidFill>
              </a:defRPr>
            </a:lvl1pPr>
            <a:lvl2pPr>
              <a:buClr>
                <a:schemeClr val="accent4"/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chemeClr val="accent4"/>
              </a:buClr>
              <a:defRPr sz="1800">
                <a:solidFill>
                  <a:schemeClr val="tx1"/>
                </a:solidFill>
              </a:defRPr>
            </a:lvl3pPr>
            <a:lvl4pPr>
              <a:buClr>
                <a:schemeClr val="accent4"/>
              </a:buClr>
              <a:defRPr sz="1600">
                <a:solidFill>
                  <a:schemeClr val="tx1"/>
                </a:solidFill>
              </a:defRPr>
            </a:lvl4pPr>
            <a:lvl5pPr>
              <a:buClr>
                <a:schemeClr val="accent3"/>
              </a:buClr>
              <a:defRPr sz="1600">
                <a:solidFill>
                  <a:schemeClr val="tx1"/>
                </a:solidFill>
                <a:latin typeface="Mainz Meta" panose="020B0502030000020004" pitchFamily="34" charset="0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214B4BF-5E1A-A144-B062-7DA0A747D7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28.08.2026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C61D49A-F8FB-4E4A-96A7-FB1A7ABE0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Auftaktveranstaltung Beratungskampagne Ebersheim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5E3514E-ACBC-0347-A0D6-C3069B513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BD7B9-4BE7-AF45-8E66-12F82068CD8B}" type="slidenum">
              <a:rPr lang="de-DE" smtClean="0"/>
              <a:t>‹Nr.›</a:t>
            </a:fld>
            <a:endParaRPr lang="de-DE"/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CDAE5B48-8592-B34B-898F-3E8A10F8C647}"/>
              </a:ext>
            </a:extLst>
          </p:cNvPr>
          <p:cNvSpPr/>
          <p:nvPr/>
        </p:nvSpPr>
        <p:spPr>
          <a:xfrm>
            <a:off x="0" y="250243"/>
            <a:ext cx="2366211" cy="10852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0" name="Grafik 19">
            <a:extLst>
              <a:ext uri="{FF2B5EF4-FFF2-40B4-BE49-F238E27FC236}">
                <a16:creationId xmlns:a16="http://schemas.microsoft.com/office/drawing/2014/main" id="{4A1089CC-A80D-0A4C-9AD6-3B325EBC6F8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6852" y="389020"/>
            <a:ext cx="1918637" cy="834190"/>
          </a:xfrm>
          <a:prstGeom prst="rect">
            <a:avLst/>
          </a:prstGeom>
        </p:spPr>
      </p:pic>
      <p:sp>
        <p:nvSpPr>
          <p:cNvPr id="21" name="Rechteck 20">
            <a:extLst>
              <a:ext uri="{FF2B5EF4-FFF2-40B4-BE49-F238E27FC236}">
                <a16:creationId xmlns:a16="http://schemas.microsoft.com/office/drawing/2014/main" id="{0B0406A9-7898-2C45-B667-418A03433944}"/>
              </a:ext>
            </a:extLst>
          </p:cNvPr>
          <p:cNvSpPr/>
          <p:nvPr/>
        </p:nvSpPr>
        <p:spPr>
          <a:xfrm>
            <a:off x="0" y="250242"/>
            <a:ext cx="252663" cy="1085265"/>
          </a:xfrm>
          <a:prstGeom prst="rect">
            <a:avLst/>
          </a:prstGeom>
          <a:solidFill>
            <a:srgbClr val="80A3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Rechteck 21">
            <a:extLst>
              <a:ext uri="{FF2B5EF4-FFF2-40B4-BE49-F238E27FC236}">
                <a16:creationId xmlns:a16="http://schemas.microsoft.com/office/drawing/2014/main" id="{5D60BEE2-8BE0-EB47-B8C5-05306907B439}"/>
              </a:ext>
            </a:extLst>
          </p:cNvPr>
          <p:cNvSpPr/>
          <p:nvPr/>
        </p:nvSpPr>
        <p:spPr>
          <a:xfrm>
            <a:off x="0" y="250243"/>
            <a:ext cx="2366211" cy="10852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31830D3C-D1FD-5C40-A18C-2624EF92269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6852" y="389020"/>
            <a:ext cx="1918637" cy="834190"/>
          </a:xfrm>
          <a:prstGeom prst="rect">
            <a:avLst/>
          </a:prstGeom>
        </p:spPr>
      </p:pic>
      <p:sp>
        <p:nvSpPr>
          <p:cNvPr id="24" name="Rechteck 23">
            <a:extLst>
              <a:ext uri="{FF2B5EF4-FFF2-40B4-BE49-F238E27FC236}">
                <a16:creationId xmlns:a16="http://schemas.microsoft.com/office/drawing/2014/main" id="{E5CC2532-FA0D-C244-A15A-F9CE7FF08A88}"/>
              </a:ext>
            </a:extLst>
          </p:cNvPr>
          <p:cNvSpPr/>
          <p:nvPr/>
        </p:nvSpPr>
        <p:spPr>
          <a:xfrm>
            <a:off x="0" y="250242"/>
            <a:ext cx="252663" cy="108526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503E393A-AE48-B743-9D5F-C0C07616A5EE}"/>
              </a:ext>
            </a:extLst>
          </p:cNvPr>
          <p:cNvSpPr/>
          <p:nvPr userDrawn="1"/>
        </p:nvSpPr>
        <p:spPr>
          <a:xfrm>
            <a:off x="0" y="250243"/>
            <a:ext cx="2366211" cy="10852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9CFE4B70-3C02-5349-9D46-5A4E4498D85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6852" y="389020"/>
            <a:ext cx="1918637" cy="834190"/>
          </a:xfrm>
          <a:prstGeom prst="rect">
            <a:avLst/>
          </a:prstGeom>
        </p:spPr>
      </p:pic>
      <p:sp>
        <p:nvSpPr>
          <p:cNvPr id="26" name="Rechteck 25">
            <a:extLst>
              <a:ext uri="{FF2B5EF4-FFF2-40B4-BE49-F238E27FC236}">
                <a16:creationId xmlns:a16="http://schemas.microsoft.com/office/drawing/2014/main" id="{65B1FBCA-33BA-D241-B462-42E8E2437612}"/>
              </a:ext>
            </a:extLst>
          </p:cNvPr>
          <p:cNvSpPr/>
          <p:nvPr userDrawn="1"/>
        </p:nvSpPr>
        <p:spPr>
          <a:xfrm>
            <a:off x="0" y="250242"/>
            <a:ext cx="252663" cy="1085265"/>
          </a:xfrm>
          <a:prstGeom prst="rect">
            <a:avLst/>
          </a:prstGeom>
          <a:solidFill>
            <a:srgbClr val="80A3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7" name="Rechteck 26">
            <a:extLst>
              <a:ext uri="{FF2B5EF4-FFF2-40B4-BE49-F238E27FC236}">
                <a16:creationId xmlns:a16="http://schemas.microsoft.com/office/drawing/2014/main" id="{C6202255-E46F-AE44-AAC9-731E39FBBB87}"/>
              </a:ext>
            </a:extLst>
          </p:cNvPr>
          <p:cNvSpPr/>
          <p:nvPr userDrawn="1"/>
        </p:nvSpPr>
        <p:spPr>
          <a:xfrm>
            <a:off x="0" y="250243"/>
            <a:ext cx="2366211" cy="10852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8" name="Grafik 27">
            <a:extLst>
              <a:ext uri="{FF2B5EF4-FFF2-40B4-BE49-F238E27FC236}">
                <a16:creationId xmlns:a16="http://schemas.microsoft.com/office/drawing/2014/main" id="{B59A08C0-A339-A948-95BA-1BE3EDC03EF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6852" y="389020"/>
            <a:ext cx="1918637" cy="834190"/>
          </a:xfrm>
          <a:prstGeom prst="rect">
            <a:avLst/>
          </a:prstGeom>
        </p:spPr>
      </p:pic>
      <p:sp>
        <p:nvSpPr>
          <p:cNvPr id="25" name="Rechteck 24">
            <a:extLst>
              <a:ext uri="{FF2B5EF4-FFF2-40B4-BE49-F238E27FC236}">
                <a16:creationId xmlns:a16="http://schemas.microsoft.com/office/drawing/2014/main" id="{E9E2EB8A-A89E-BF42-805E-AC54304CCCD7}"/>
              </a:ext>
            </a:extLst>
          </p:cNvPr>
          <p:cNvSpPr/>
          <p:nvPr userDrawn="1"/>
        </p:nvSpPr>
        <p:spPr>
          <a:xfrm>
            <a:off x="-1" y="-8911"/>
            <a:ext cx="252663" cy="1566249"/>
          </a:xfrm>
          <a:prstGeom prst="rect">
            <a:avLst/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9" name="Rechteck 28">
            <a:extLst>
              <a:ext uri="{FF2B5EF4-FFF2-40B4-BE49-F238E27FC236}">
                <a16:creationId xmlns:a16="http://schemas.microsoft.com/office/drawing/2014/main" id="{A96E2F4E-D3A5-114E-8DD2-EC82702E83F2}"/>
              </a:ext>
            </a:extLst>
          </p:cNvPr>
          <p:cNvSpPr/>
          <p:nvPr userDrawn="1"/>
        </p:nvSpPr>
        <p:spPr>
          <a:xfrm>
            <a:off x="0" y="250242"/>
            <a:ext cx="252663" cy="10852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EB5080F4-02A0-9AE2-6960-E3234C3E740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448798" y="1"/>
            <a:ext cx="2743201" cy="1433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817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pf Rad 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rafik 25">
            <a:extLst>
              <a:ext uri="{FF2B5EF4-FFF2-40B4-BE49-F238E27FC236}">
                <a16:creationId xmlns:a16="http://schemas.microsoft.com/office/drawing/2014/main" id="{02F9EF96-5390-0540-8558-2CF678A33A2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3530" r="3277" b="74506"/>
          <a:stretch/>
        </p:blipFill>
        <p:spPr>
          <a:xfrm>
            <a:off x="0" y="-8911"/>
            <a:ext cx="12192000" cy="1566249"/>
          </a:xfrm>
          <a:prstGeom prst="rect">
            <a:avLst/>
          </a:prstGeom>
        </p:spPr>
      </p:pic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A338ABC-EB9B-2443-A08F-6DA6B1E89D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813935"/>
            <a:ext cx="5181600" cy="3363028"/>
          </a:xfrm>
        </p:spPr>
        <p:txBody>
          <a:bodyPr/>
          <a:lstStyle>
            <a:lvl5pPr>
              <a:buClr>
                <a:schemeClr val="accent3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D557D70B-ABAD-C449-8B64-C15F63DE8F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813935"/>
            <a:ext cx="5181600" cy="3363028"/>
          </a:xfrm>
        </p:spPr>
        <p:txBody>
          <a:bodyPr/>
          <a:lstStyle>
            <a:lvl5pPr>
              <a:buClr>
                <a:schemeClr val="accent3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A5AC732-6829-0B42-BCA2-2C65FC7D3F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28.08.2026</a:t>
            </a:r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B09B43D-C712-B542-A62A-736E97B201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Auftaktveranstaltung Beratungskampagne Ebersheim</a:t>
            </a:r>
            <a:endParaRPr lang="de-DE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E290814-94FD-C544-80B9-0906BFC54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BD7B9-4BE7-AF45-8E66-12F82068CD8B}" type="slidenum">
              <a:rPr lang="de-DE" smtClean="0"/>
              <a:t>‹Nr.›</a:t>
            </a:fld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003BE989-5E13-5446-8178-BF004C6CD6F3}"/>
              </a:ext>
            </a:extLst>
          </p:cNvPr>
          <p:cNvSpPr/>
          <p:nvPr/>
        </p:nvSpPr>
        <p:spPr>
          <a:xfrm>
            <a:off x="0" y="250243"/>
            <a:ext cx="2366211" cy="10852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769FFC2A-E86A-6E47-9A7D-CDEEC9E02AA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6852" y="389020"/>
            <a:ext cx="1918637" cy="834190"/>
          </a:xfrm>
          <a:prstGeom prst="rect">
            <a:avLst/>
          </a:prstGeom>
        </p:spPr>
      </p:pic>
      <p:sp>
        <p:nvSpPr>
          <p:cNvPr id="12" name="Rechteck 11">
            <a:extLst>
              <a:ext uri="{FF2B5EF4-FFF2-40B4-BE49-F238E27FC236}">
                <a16:creationId xmlns:a16="http://schemas.microsoft.com/office/drawing/2014/main" id="{AA30AC1E-2E76-1247-B09F-CAFA8B5E8FF9}"/>
              </a:ext>
            </a:extLst>
          </p:cNvPr>
          <p:cNvSpPr/>
          <p:nvPr/>
        </p:nvSpPr>
        <p:spPr>
          <a:xfrm>
            <a:off x="0" y="250242"/>
            <a:ext cx="252663" cy="1085265"/>
          </a:xfrm>
          <a:prstGeom prst="rect">
            <a:avLst/>
          </a:prstGeom>
          <a:solidFill>
            <a:srgbClr val="80A3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Titel 1">
            <a:extLst>
              <a:ext uri="{FF2B5EF4-FFF2-40B4-BE49-F238E27FC236}">
                <a16:creationId xmlns:a16="http://schemas.microsoft.com/office/drawing/2014/main" id="{1DD960E8-0A5E-5C45-8FB3-E476F005CC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6719"/>
            <a:ext cx="10515600" cy="716970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accent2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011729A6-68CA-F341-9BF6-A1A06CB9A9A2}"/>
              </a:ext>
            </a:extLst>
          </p:cNvPr>
          <p:cNvSpPr/>
          <p:nvPr/>
        </p:nvSpPr>
        <p:spPr>
          <a:xfrm>
            <a:off x="0" y="250243"/>
            <a:ext cx="2366211" cy="10852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id="{2FDE9E2D-2CC2-D340-97EE-210184B26E5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6852" y="389020"/>
            <a:ext cx="1918637" cy="834190"/>
          </a:xfrm>
          <a:prstGeom prst="rect">
            <a:avLst/>
          </a:prstGeom>
        </p:spPr>
      </p:pic>
      <p:sp>
        <p:nvSpPr>
          <p:cNvPr id="24" name="Rechteck 23">
            <a:extLst>
              <a:ext uri="{FF2B5EF4-FFF2-40B4-BE49-F238E27FC236}">
                <a16:creationId xmlns:a16="http://schemas.microsoft.com/office/drawing/2014/main" id="{880AE86E-4EF9-0145-B4BD-16B4F53475FC}"/>
              </a:ext>
            </a:extLst>
          </p:cNvPr>
          <p:cNvSpPr/>
          <p:nvPr/>
        </p:nvSpPr>
        <p:spPr>
          <a:xfrm>
            <a:off x="0" y="250242"/>
            <a:ext cx="252663" cy="108526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58C03181-8D6E-4645-8C85-C6DCD2706208}"/>
              </a:ext>
            </a:extLst>
          </p:cNvPr>
          <p:cNvSpPr/>
          <p:nvPr userDrawn="1"/>
        </p:nvSpPr>
        <p:spPr>
          <a:xfrm>
            <a:off x="0" y="250243"/>
            <a:ext cx="2366211" cy="10852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1" name="Grafik 20">
            <a:extLst>
              <a:ext uri="{FF2B5EF4-FFF2-40B4-BE49-F238E27FC236}">
                <a16:creationId xmlns:a16="http://schemas.microsoft.com/office/drawing/2014/main" id="{45EB45C9-D972-D346-97BB-E767409E541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6852" y="389020"/>
            <a:ext cx="1918637" cy="834190"/>
          </a:xfrm>
          <a:prstGeom prst="rect">
            <a:avLst/>
          </a:prstGeom>
        </p:spPr>
      </p:pic>
      <p:sp>
        <p:nvSpPr>
          <p:cNvPr id="23" name="Rechteck 22">
            <a:extLst>
              <a:ext uri="{FF2B5EF4-FFF2-40B4-BE49-F238E27FC236}">
                <a16:creationId xmlns:a16="http://schemas.microsoft.com/office/drawing/2014/main" id="{125E4B4A-DBB3-E54D-8F33-0D88DF2276E3}"/>
              </a:ext>
            </a:extLst>
          </p:cNvPr>
          <p:cNvSpPr/>
          <p:nvPr userDrawn="1"/>
        </p:nvSpPr>
        <p:spPr>
          <a:xfrm>
            <a:off x="-1" y="-8911"/>
            <a:ext cx="252663" cy="1566249"/>
          </a:xfrm>
          <a:prstGeom prst="rect">
            <a:avLst/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5" name="Rechteck 24">
            <a:extLst>
              <a:ext uri="{FF2B5EF4-FFF2-40B4-BE49-F238E27FC236}">
                <a16:creationId xmlns:a16="http://schemas.microsoft.com/office/drawing/2014/main" id="{9D79C9AC-8008-6D42-A166-C71F5B7BB583}"/>
              </a:ext>
            </a:extLst>
          </p:cNvPr>
          <p:cNvSpPr/>
          <p:nvPr userDrawn="1"/>
        </p:nvSpPr>
        <p:spPr>
          <a:xfrm>
            <a:off x="0" y="250242"/>
            <a:ext cx="252663" cy="10852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B38EA8E1-FA81-3F48-2A73-64F7F987F31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448798" y="1"/>
            <a:ext cx="2743201" cy="1433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5107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Kopf Rad Titel und Unt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rafik 18">
            <a:extLst>
              <a:ext uri="{FF2B5EF4-FFF2-40B4-BE49-F238E27FC236}">
                <a16:creationId xmlns:a16="http://schemas.microsoft.com/office/drawing/2014/main" id="{94A1D020-886A-EC46-93F8-88BDF52061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3530" r="3277" b="74506"/>
          <a:stretch/>
        </p:blipFill>
        <p:spPr>
          <a:xfrm>
            <a:off x="0" y="-8911"/>
            <a:ext cx="12192000" cy="156624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4B61538A-49F9-6C4E-9C99-867FB09D3C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solidFill>
                  <a:schemeClr val="accent2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5461923-EF3D-F248-A181-9C9763A299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9226D5D-A9BB-1F4B-AE04-A3D1715841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28.08.2026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1E6F56F-DBBB-034B-8F5C-B8E0E8D765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Auftaktveranstaltung Beratungskampagne Ebersheim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355246E-B8B3-E64C-BDBC-E3EB9630C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BD7B9-4BE7-AF45-8E66-12F82068CD8B}" type="slidenum">
              <a:rPr lang="de-DE" smtClean="0"/>
              <a:t>‹Nr.›</a:t>
            </a:fld>
            <a:endParaRPr lang="de-DE"/>
          </a:p>
        </p:txBody>
      </p:sp>
      <p:pic>
        <p:nvPicPr>
          <p:cNvPr id="24" name="Grafik 23">
            <a:extLst>
              <a:ext uri="{FF2B5EF4-FFF2-40B4-BE49-F238E27FC236}">
                <a16:creationId xmlns:a16="http://schemas.microsoft.com/office/drawing/2014/main" id="{CCFEC2F4-D627-B546-8F03-618DB64B910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6852" y="389020"/>
            <a:ext cx="1918637" cy="834190"/>
          </a:xfrm>
          <a:prstGeom prst="rect">
            <a:avLst/>
          </a:prstGeom>
        </p:spPr>
      </p:pic>
      <p:sp>
        <p:nvSpPr>
          <p:cNvPr id="25" name="Rechteck 24">
            <a:extLst>
              <a:ext uri="{FF2B5EF4-FFF2-40B4-BE49-F238E27FC236}">
                <a16:creationId xmlns:a16="http://schemas.microsoft.com/office/drawing/2014/main" id="{44A15A65-FF64-E34C-9FE9-2A1DDAB131B2}"/>
              </a:ext>
            </a:extLst>
          </p:cNvPr>
          <p:cNvSpPr/>
          <p:nvPr/>
        </p:nvSpPr>
        <p:spPr>
          <a:xfrm>
            <a:off x="0" y="250243"/>
            <a:ext cx="2366211" cy="10852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6" name="Grafik 25">
            <a:extLst>
              <a:ext uri="{FF2B5EF4-FFF2-40B4-BE49-F238E27FC236}">
                <a16:creationId xmlns:a16="http://schemas.microsoft.com/office/drawing/2014/main" id="{34B1674C-01D9-524E-AC96-850F1EB1BA9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6852" y="389020"/>
            <a:ext cx="1918637" cy="834190"/>
          </a:xfrm>
          <a:prstGeom prst="rect">
            <a:avLst/>
          </a:prstGeom>
        </p:spPr>
      </p:pic>
      <p:sp>
        <p:nvSpPr>
          <p:cNvPr id="28" name="Rechteck 27">
            <a:extLst>
              <a:ext uri="{FF2B5EF4-FFF2-40B4-BE49-F238E27FC236}">
                <a16:creationId xmlns:a16="http://schemas.microsoft.com/office/drawing/2014/main" id="{09CE6BA4-933E-8747-B923-F18C89CCEC68}"/>
              </a:ext>
            </a:extLst>
          </p:cNvPr>
          <p:cNvSpPr/>
          <p:nvPr/>
        </p:nvSpPr>
        <p:spPr>
          <a:xfrm>
            <a:off x="0" y="250242"/>
            <a:ext cx="252663" cy="108526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C773A453-02EB-1948-9677-320C9773BF0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6852" y="389020"/>
            <a:ext cx="1918637" cy="834190"/>
          </a:xfrm>
          <a:prstGeom prst="rect">
            <a:avLst/>
          </a:prstGeom>
        </p:spPr>
      </p:pic>
      <p:sp>
        <p:nvSpPr>
          <p:cNvPr id="15" name="Rechteck 14">
            <a:extLst>
              <a:ext uri="{FF2B5EF4-FFF2-40B4-BE49-F238E27FC236}">
                <a16:creationId xmlns:a16="http://schemas.microsoft.com/office/drawing/2014/main" id="{589AB97D-9D15-EA43-A790-D767CCAA35F3}"/>
              </a:ext>
            </a:extLst>
          </p:cNvPr>
          <p:cNvSpPr/>
          <p:nvPr userDrawn="1"/>
        </p:nvSpPr>
        <p:spPr>
          <a:xfrm>
            <a:off x="0" y="250243"/>
            <a:ext cx="2366211" cy="10852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77540C38-CE9D-E441-9288-A213C99FB3E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6852" y="389020"/>
            <a:ext cx="1918637" cy="834190"/>
          </a:xfrm>
          <a:prstGeom prst="rect">
            <a:avLst/>
          </a:prstGeom>
        </p:spPr>
      </p:pic>
      <p:sp>
        <p:nvSpPr>
          <p:cNvPr id="17" name="Rechteck 16">
            <a:extLst>
              <a:ext uri="{FF2B5EF4-FFF2-40B4-BE49-F238E27FC236}">
                <a16:creationId xmlns:a16="http://schemas.microsoft.com/office/drawing/2014/main" id="{51118802-5207-BA46-BC61-78E94AB01F1D}"/>
              </a:ext>
            </a:extLst>
          </p:cNvPr>
          <p:cNvSpPr/>
          <p:nvPr userDrawn="1"/>
        </p:nvSpPr>
        <p:spPr>
          <a:xfrm>
            <a:off x="-1" y="-8911"/>
            <a:ext cx="252663" cy="1566249"/>
          </a:xfrm>
          <a:prstGeom prst="rect">
            <a:avLst/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D58B9B39-9874-D14C-A77E-3F072A624708}"/>
              </a:ext>
            </a:extLst>
          </p:cNvPr>
          <p:cNvSpPr/>
          <p:nvPr userDrawn="1"/>
        </p:nvSpPr>
        <p:spPr>
          <a:xfrm>
            <a:off x="0" y="250242"/>
            <a:ext cx="252663" cy="10852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DD37C88D-CEF8-DBA7-F7B2-9B6AAAB9F67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448798" y="1"/>
            <a:ext cx="2743201" cy="1433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7707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 neut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AE2821C-59FA-C64A-A999-D13A4FD684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7339"/>
            <a:ext cx="10515600" cy="462867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buClr>
                <a:schemeClr val="accent3"/>
              </a:buClr>
              <a:defRPr sz="1600">
                <a:solidFill>
                  <a:schemeClr val="tx1"/>
                </a:solidFill>
                <a:latin typeface="Mainz Meta" panose="020B0502030000020004" pitchFamily="34" charset="0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214B4BF-5E1A-A144-B062-7DA0A747D7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28.08.2026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C61D49A-F8FB-4E4A-96A7-FB1A7ABE0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Auftaktveranstaltung Beratungskampagne Ebersheim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5E3514E-ACBC-0347-A0D6-C3069B513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BD7B9-4BE7-AF45-8E66-12F82068CD8B}" type="slidenum">
              <a:rPr lang="de-DE" smtClean="0"/>
              <a:t>‹Nr.›</a:t>
            </a:fld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89BA427C-AE6C-3348-8ACF-0407E3DC2B8F}"/>
              </a:ext>
            </a:extLst>
          </p:cNvPr>
          <p:cNvSpPr/>
          <p:nvPr/>
        </p:nvSpPr>
        <p:spPr>
          <a:xfrm>
            <a:off x="0" y="250243"/>
            <a:ext cx="2366211" cy="10852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17F3E91C-F4E2-B849-89D6-211D8C5F83A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6852" y="389020"/>
            <a:ext cx="1918637" cy="834190"/>
          </a:xfrm>
          <a:prstGeom prst="rect">
            <a:avLst/>
          </a:prstGeom>
        </p:spPr>
      </p:pic>
      <p:sp>
        <p:nvSpPr>
          <p:cNvPr id="12" name="Rechteck 11">
            <a:extLst>
              <a:ext uri="{FF2B5EF4-FFF2-40B4-BE49-F238E27FC236}">
                <a16:creationId xmlns:a16="http://schemas.microsoft.com/office/drawing/2014/main" id="{82EBDAB1-4CFC-B44A-BF8E-937BBAD696F2}"/>
              </a:ext>
            </a:extLst>
          </p:cNvPr>
          <p:cNvSpPr/>
          <p:nvPr/>
        </p:nvSpPr>
        <p:spPr>
          <a:xfrm>
            <a:off x="0" y="250242"/>
            <a:ext cx="252663" cy="1085265"/>
          </a:xfrm>
          <a:prstGeom prst="rect">
            <a:avLst/>
          </a:prstGeom>
          <a:solidFill>
            <a:srgbClr val="80A3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Titel 1">
            <a:extLst>
              <a:ext uri="{FF2B5EF4-FFF2-40B4-BE49-F238E27FC236}">
                <a16:creationId xmlns:a16="http://schemas.microsoft.com/office/drawing/2014/main" id="{7750F811-C4FB-CC4B-89B3-552F58E75F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1450" y="460488"/>
            <a:ext cx="8640763" cy="762721"/>
          </a:xfrm>
          <a:prstGeom prst="rect">
            <a:avLst/>
          </a:prstGeom>
        </p:spPr>
        <p:txBody>
          <a:bodyPr/>
          <a:lstStyle>
            <a:lvl1pPr algn="l">
              <a:defRPr sz="2800">
                <a:solidFill>
                  <a:schemeClr val="accent2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7A096A45-CD5C-6D40-A2A6-2047EDBA466A}"/>
              </a:ext>
            </a:extLst>
          </p:cNvPr>
          <p:cNvSpPr/>
          <p:nvPr/>
        </p:nvSpPr>
        <p:spPr>
          <a:xfrm>
            <a:off x="0" y="250243"/>
            <a:ext cx="2366211" cy="10852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C088B1B6-2693-5946-945C-14D9C0A7D14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6852" y="389020"/>
            <a:ext cx="1918637" cy="834190"/>
          </a:xfrm>
          <a:prstGeom prst="rect">
            <a:avLst/>
          </a:prstGeom>
        </p:spPr>
      </p:pic>
      <p:sp>
        <p:nvSpPr>
          <p:cNvPr id="15" name="Rechteck 14">
            <a:extLst>
              <a:ext uri="{FF2B5EF4-FFF2-40B4-BE49-F238E27FC236}">
                <a16:creationId xmlns:a16="http://schemas.microsoft.com/office/drawing/2014/main" id="{E836F6B7-2D64-B44C-A49E-3D65FE4F90ED}"/>
              </a:ext>
            </a:extLst>
          </p:cNvPr>
          <p:cNvSpPr/>
          <p:nvPr/>
        </p:nvSpPr>
        <p:spPr>
          <a:xfrm>
            <a:off x="0" y="250242"/>
            <a:ext cx="252663" cy="1085265"/>
          </a:xfrm>
          <a:prstGeom prst="rect">
            <a:avLst/>
          </a:prstGeom>
          <a:solidFill>
            <a:srgbClr val="80A3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F934F3BC-DB96-4C45-9BD3-531B6D1DA7BE}"/>
              </a:ext>
            </a:extLst>
          </p:cNvPr>
          <p:cNvSpPr/>
          <p:nvPr userDrawn="1"/>
        </p:nvSpPr>
        <p:spPr>
          <a:xfrm>
            <a:off x="0" y="250243"/>
            <a:ext cx="2366211" cy="10852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id="{B87FE62E-C347-6547-BD36-D96726B7FE0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6852" y="389020"/>
            <a:ext cx="1918637" cy="834190"/>
          </a:xfrm>
          <a:prstGeom prst="rect">
            <a:avLst/>
          </a:prstGeom>
        </p:spPr>
      </p:pic>
      <p:sp>
        <p:nvSpPr>
          <p:cNvPr id="19" name="Rechteck 18">
            <a:extLst>
              <a:ext uri="{FF2B5EF4-FFF2-40B4-BE49-F238E27FC236}">
                <a16:creationId xmlns:a16="http://schemas.microsoft.com/office/drawing/2014/main" id="{56A12FC7-8D81-BC49-AA9B-425BC16BE994}"/>
              </a:ext>
            </a:extLst>
          </p:cNvPr>
          <p:cNvSpPr/>
          <p:nvPr userDrawn="1"/>
        </p:nvSpPr>
        <p:spPr>
          <a:xfrm>
            <a:off x="0" y="250242"/>
            <a:ext cx="252663" cy="108526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915230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wei Inhalte neut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A338ABC-EB9B-2443-A08F-6DA6B1E89D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557338"/>
            <a:ext cx="5181600" cy="4619625"/>
          </a:xfrm>
        </p:spPr>
        <p:txBody>
          <a:bodyPr/>
          <a:lstStyle>
            <a:lvl5pPr>
              <a:buClr>
                <a:schemeClr val="accent3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D557D70B-ABAD-C449-8B64-C15F63DE8F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592263"/>
            <a:ext cx="5181600" cy="4584700"/>
          </a:xfrm>
        </p:spPr>
        <p:txBody>
          <a:bodyPr/>
          <a:lstStyle>
            <a:lvl5pPr marL="2114550" indent="-285750">
              <a:buClr>
                <a:schemeClr val="accent3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189E3FA5-320F-2C4A-9F21-4A67ACE19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1450" y="460488"/>
            <a:ext cx="8640763" cy="762721"/>
          </a:xfrm>
          <a:prstGeom prst="rect">
            <a:avLst/>
          </a:prstGeom>
        </p:spPr>
        <p:txBody>
          <a:bodyPr/>
          <a:lstStyle>
            <a:lvl1pPr algn="l">
              <a:defRPr sz="2800">
                <a:solidFill>
                  <a:schemeClr val="accent2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816891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gleich neut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5DF19B7-E02A-8942-AC18-3078948C3A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345512"/>
            <a:ext cx="5157787" cy="5499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F9988E8-36F7-C046-A9F1-DE09048C87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114550"/>
            <a:ext cx="5157787" cy="4075113"/>
          </a:xfrm>
        </p:spPr>
        <p:txBody>
          <a:bodyPr/>
          <a:lstStyle>
            <a:lvl5pPr>
              <a:buClr>
                <a:schemeClr val="accent3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CACC8EA-5389-E94D-86E5-0380A8F6F2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345512"/>
            <a:ext cx="5183188" cy="5475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D0596CDD-767F-5C4F-AD69-182736F199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114550"/>
            <a:ext cx="5183188" cy="4075113"/>
          </a:xfrm>
        </p:spPr>
        <p:txBody>
          <a:bodyPr/>
          <a:lstStyle>
            <a:lvl5pPr marL="2114550" indent="-285750">
              <a:buClr>
                <a:schemeClr val="accent3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E2CB013F-0F51-2C43-9C70-9DDE3117AF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28.08.2026</a:t>
            </a:r>
            <a:endParaRPr lang="de-DE" dirty="0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88548D74-AFC6-1F4F-9AA5-38735A096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Auftaktveranstaltung Beratungskampagne Ebersheim</a:t>
            </a:r>
            <a:endParaRPr lang="de-DE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802E8B99-F0E1-C24C-AC23-F6C982C43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BD7B9-4BE7-AF45-8E66-12F82068CD8B}" type="slidenum">
              <a:rPr lang="de-DE" smtClean="0"/>
              <a:t>‹Nr.›</a:t>
            </a:fld>
            <a:endParaRPr lang="de-DE"/>
          </a:p>
        </p:txBody>
      </p:sp>
      <p:sp>
        <p:nvSpPr>
          <p:cNvPr id="13" name="Titel 1">
            <a:extLst>
              <a:ext uri="{FF2B5EF4-FFF2-40B4-BE49-F238E27FC236}">
                <a16:creationId xmlns:a16="http://schemas.microsoft.com/office/drawing/2014/main" id="{0B381515-D434-AB4D-95E2-4F30908DF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1450" y="460488"/>
            <a:ext cx="8640763" cy="762721"/>
          </a:xfrm>
          <a:prstGeom prst="rect">
            <a:avLst/>
          </a:prstGeom>
        </p:spPr>
        <p:txBody>
          <a:bodyPr/>
          <a:lstStyle>
            <a:lvl1pPr algn="l">
              <a:defRPr sz="2800">
                <a:solidFill>
                  <a:schemeClr val="accent2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065158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sv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>
            <a:extLst>
              <a:ext uri="{FF2B5EF4-FFF2-40B4-BE49-F238E27FC236}">
                <a16:creationId xmlns:a16="http://schemas.microsoft.com/office/drawing/2014/main" id="{A82EC7D4-4820-104C-B509-3B50EE99F0E7}"/>
              </a:ext>
            </a:extLst>
          </p:cNvPr>
          <p:cNvSpPr/>
          <p:nvPr/>
        </p:nvSpPr>
        <p:spPr>
          <a:xfrm>
            <a:off x="0" y="0"/>
            <a:ext cx="252663" cy="6858000"/>
          </a:xfrm>
          <a:prstGeom prst="rect">
            <a:avLst/>
          </a:prstGeom>
          <a:solidFill>
            <a:schemeClr val="accent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F5D5CAF-8755-3A4B-BB7C-790EF8D5E6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557338"/>
            <a:ext cx="10515600" cy="46196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 </a:t>
            </a:r>
          </a:p>
          <a:p>
            <a:pPr lvl="3"/>
            <a:endParaRPr lang="de-DE" dirty="0"/>
          </a:p>
          <a:p>
            <a:pPr lvl="3"/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3CE9B22-2DD6-0B4A-B787-8A7B190243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538414"/>
            <a:ext cx="2743200" cy="3319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2"/>
                </a:solidFill>
              </a:defRPr>
            </a:lvl1pPr>
          </a:lstStyle>
          <a:p>
            <a:r>
              <a:rPr lang="de-DE"/>
              <a:t>28.08.2026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95EEA92-445F-AB4B-8705-F44B81C70C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538414"/>
            <a:ext cx="4114800" cy="3319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2"/>
                </a:solidFill>
              </a:defRPr>
            </a:lvl1pPr>
          </a:lstStyle>
          <a:p>
            <a:r>
              <a:rPr lang="de-DE"/>
              <a:t>Auftaktveranstaltung Beratungskampagne Ebersheim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434AE56-87F2-B049-BF22-53641F8655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538414"/>
            <a:ext cx="2743200" cy="3319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2"/>
                </a:solidFill>
              </a:defRPr>
            </a:lvl1pPr>
          </a:lstStyle>
          <a:p>
            <a:fld id="{720BD7B9-4BE7-AF45-8E66-12F82068CD8B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52F4FB5-EE06-4840-A347-B0356BA85EE9}"/>
              </a:ext>
            </a:extLst>
          </p:cNvPr>
          <p:cNvSpPr/>
          <p:nvPr/>
        </p:nvSpPr>
        <p:spPr>
          <a:xfrm>
            <a:off x="0" y="250243"/>
            <a:ext cx="2366211" cy="10852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75D34877-9324-FF4A-AF2B-198B6EF43CB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26852" y="389020"/>
            <a:ext cx="1918637" cy="834190"/>
          </a:xfrm>
          <a:prstGeom prst="rect">
            <a:avLst/>
          </a:prstGeom>
        </p:spPr>
      </p:pic>
      <p:sp>
        <p:nvSpPr>
          <p:cNvPr id="12" name="Rechteck 11">
            <a:extLst>
              <a:ext uri="{FF2B5EF4-FFF2-40B4-BE49-F238E27FC236}">
                <a16:creationId xmlns:a16="http://schemas.microsoft.com/office/drawing/2014/main" id="{C95C032E-5F9F-E44F-A57F-78488472F2FD}"/>
              </a:ext>
            </a:extLst>
          </p:cNvPr>
          <p:cNvSpPr/>
          <p:nvPr/>
        </p:nvSpPr>
        <p:spPr>
          <a:xfrm>
            <a:off x="0" y="250242"/>
            <a:ext cx="252663" cy="1085265"/>
          </a:xfrm>
          <a:prstGeom prst="rect">
            <a:avLst/>
          </a:prstGeom>
          <a:solidFill>
            <a:srgbClr val="80A3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D7B0FDBF-408E-D643-99B1-5D14CC91DAF6}"/>
              </a:ext>
            </a:extLst>
          </p:cNvPr>
          <p:cNvSpPr/>
          <p:nvPr/>
        </p:nvSpPr>
        <p:spPr>
          <a:xfrm>
            <a:off x="0" y="250243"/>
            <a:ext cx="2366211" cy="10852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5A057078-6BDC-7B4B-9001-C3730802861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26852" y="389020"/>
            <a:ext cx="1918637" cy="834190"/>
          </a:xfrm>
          <a:prstGeom prst="rect">
            <a:avLst/>
          </a:prstGeom>
        </p:spPr>
      </p:pic>
      <p:sp>
        <p:nvSpPr>
          <p:cNvPr id="15" name="Rechteck 14">
            <a:extLst>
              <a:ext uri="{FF2B5EF4-FFF2-40B4-BE49-F238E27FC236}">
                <a16:creationId xmlns:a16="http://schemas.microsoft.com/office/drawing/2014/main" id="{A1052D65-75D4-CB43-BB4B-FE2B8B54237F}"/>
              </a:ext>
            </a:extLst>
          </p:cNvPr>
          <p:cNvSpPr/>
          <p:nvPr/>
        </p:nvSpPr>
        <p:spPr>
          <a:xfrm>
            <a:off x="0" y="250242"/>
            <a:ext cx="252663" cy="108526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F0599BAC-F66C-444C-BBBC-092FEE84C1FD}"/>
              </a:ext>
            </a:extLst>
          </p:cNvPr>
          <p:cNvSpPr/>
          <p:nvPr userDrawn="1"/>
        </p:nvSpPr>
        <p:spPr>
          <a:xfrm>
            <a:off x="0" y="250243"/>
            <a:ext cx="2366211" cy="10852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91DB1B1B-BE70-5E41-B850-E19325D2B4A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26852" y="389020"/>
            <a:ext cx="1918637" cy="834190"/>
          </a:xfrm>
          <a:prstGeom prst="rect">
            <a:avLst/>
          </a:prstGeom>
        </p:spPr>
      </p:pic>
      <p:sp>
        <p:nvSpPr>
          <p:cNvPr id="18" name="Rechteck 17">
            <a:extLst>
              <a:ext uri="{FF2B5EF4-FFF2-40B4-BE49-F238E27FC236}">
                <a16:creationId xmlns:a16="http://schemas.microsoft.com/office/drawing/2014/main" id="{DF1E9144-6C1D-014D-8703-3F11E49DAF66}"/>
              </a:ext>
            </a:extLst>
          </p:cNvPr>
          <p:cNvSpPr/>
          <p:nvPr userDrawn="1"/>
        </p:nvSpPr>
        <p:spPr>
          <a:xfrm>
            <a:off x="0" y="250242"/>
            <a:ext cx="252663" cy="108526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26625740-21B8-515B-57F7-A3E2E9333676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9448798" y="1"/>
            <a:ext cx="2743201" cy="1433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668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</p:sldLayoutIdLst>
  <p:hf hdr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rgbClr val="80A312"/>
          </a:solidFill>
          <a:latin typeface="Mainz Meta" panose="020B0502030000020004" pitchFamily="34" charset="0"/>
          <a:ea typeface="+mj-ea"/>
          <a:cs typeface="+mj-cs"/>
        </a:defRPr>
      </a:lvl1pPr>
    </p:titleStyle>
    <p:bodyStyle>
      <a:lvl1pPr marL="457200" indent="-4572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ainz Meta" panose="020B0502030000020004" pitchFamily="34" charset="0"/>
          <a:ea typeface="+mn-ea"/>
          <a:cs typeface="+mn-cs"/>
        </a:defRPr>
      </a:lvl1pPr>
      <a:lvl2pPr marL="800100" indent="-3429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ainz Meta" panose="020B0502030000020004" pitchFamily="34" charset="0"/>
          <a:ea typeface="+mn-ea"/>
          <a:cs typeface="+mn-cs"/>
        </a:defRPr>
      </a:lvl2pPr>
      <a:lvl3pPr marL="1257300" indent="-3429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ainz Meta" panose="020B0502030000020004" pitchFamily="34" charset="0"/>
          <a:ea typeface="+mn-ea"/>
          <a:cs typeface="+mn-cs"/>
        </a:defRPr>
      </a:lvl3pPr>
      <a:lvl4pPr marL="1657350" marR="0" indent="-285750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>
          <a:schemeClr val="accent2"/>
        </a:buClr>
        <a:buSzTx/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Mainz Meta" panose="020B0502030000020004" pitchFamily="34" charset="0"/>
          <a:ea typeface="+mn-ea"/>
          <a:cs typeface="+mn-cs"/>
        </a:defRPr>
      </a:lvl4pPr>
      <a:lvl5pPr marL="1771650" indent="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orient="horz" pos="504">
          <p15:clr>
            <a:srgbClr val="F26B43"/>
          </p15:clr>
        </p15:guide>
        <p15:guide id="3" pos="529">
          <p15:clr>
            <a:srgbClr val="F26B43"/>
          </p15:clr>
        </p15:guide>
        <p15:guide id="4" orient="horz" pos="845">
          <p15:clr>
            <a:srgbClr val="F26B43"/>
          </p15:clr>
        </p15:guide>
        <p15:guide id="5" pos="7151">
          <p15:clr>
            <a:srgbClr val="F26B43"/>
          </p15:clr>
        </p15:guide>
        <p15:guide id="6" pos="1708">
          <p15:clr>
            <a:srgbClr val="F26B43"/>
          </p15:clr>
        </p15:guide>
        <p15:guide id="7" orient="horz" pos="98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svg"/><Relationship Id="rId5" Type="http://schemas.openxmlformats.org/officeDocument/2006/relationships/image" Target="../media/image7.svg"/><Relationship Id="rId4" Type="http://schemas.openxmlformats.org/officeDocument/2006/relationships/image" Target="../media/image6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svg"/><Relationship Id="rId4" Type="http://schemas.openxmlformats.org/officeDocument/2006/relationships/image" Target="../media/image7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inz.de/sanierungscheck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3A62FC-BF7B-7F1A-30B2-7ABAB2B9C6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D6228B-56BF-6930-0E38-DEDF8DDE7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969971"/>
            <a:ext cx="10515600" cy="1614729"/>
          </a:xfrm>
        </p:spPr>
        <p:txBody>
          <a:bodyPr/>
          <a:lstStyle/>
          <a:p>
            <a:pPr algn="l"/>
            <a:r>
              <a:rPr lang="de-DE" sz="3200" dirty="0">
                <a:latin typeface="Calibri" panose="020F0502020204030204" pitchFamily="34" charset="0"/>
                <a:cs typeface="Calibri" panose="020F0502020204030204" pitchFamily="34" charset="0"/>
              </a:rPr>
              <a:t>B 2.2 Konzertierte Sanierungskampagne (Teil 2)</a:t>
            </a:r>
            <a:br>
              <a:rPr lang="de-DE" sz="3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4000" dirty="0">
                <a:latin typeface="Calibri" panose="020F0502020204030204" pitchFamily="34" charset="0"/>
                <a:cs typeface="Calibri" panose="020F0502020204030204" pitchFamily="34" charset="0"/>
              </a:rPr>
              <a:t>Beratungskampagne zur energetischen Gebäudesanierung in MZ-Ebersheim</a:t>
            </a:r>
            <a:endParaRPr lang="de-DE" sz="1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96D57F0-0B61-F18D-9842-A4BA384F06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930409"/>
            <a:ext cx="10515600" cy="1500187"/>
          </a:xfrm>
        </p:spPr>
        <p:txBody>
          <a:bodyPr>
            <a:normAutofit/>
          </a:bodyPr>
          <a:lstStyle/>
          <a:p>
            <a:pPr algn="l"/>
            <a:r>
              <a:rPr lang="de-DE" b="1" dirty="0">
                <a:latin typeface="Mainz Meta"/>
              </a:rPr>
              <a:t>Boris Klinec</a:t>
            </a:r>
          </a:p>
          <a:p>
            <a:pPr algn="l"/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Klimaschutzmanager| 67.07 Klimaschutz und Anpassung an den Klimawandel</a:t>
            </a:r>
            <a:endParaRPr lang="de-DE" dirty="0">
              <a:latin typeface="Mainz Meta"/>
            </a:endParaRP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46995467-8B40-A77B-A639-1B9F69BE644C}"/>
              </a:ext>
            </a:extLst>
          </p:cNvPr>
          <p:cNvSpPr/>
          <p:nvPr/>
        </p:nvSpPr>
        <p:spPr>
          <a:xfrm>
            <a:off x="831850" y="2179762"/>
            <a:ext cx="6096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28.08.2026 | Pressetermin zur Auftaktveranstaltung 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8587866-1A9C-857D-F7D0-1D33BEC92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28.08.2026</a:t>
            </a:r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3CEDB62-1C38-93BA-9FB0-EEB3C5B65B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Auftaktveranstaltung Beratungskampagne Ebersheim</a:t>
            </a:r>
            <a:endParaRPr lang="de-DE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D07BC93-D8EC-7C54-5879-2C089FF32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BD7B9-4BE7-AF45-8E66-12F82068CD8B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57943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Beschlussgrundlage</a:t>
            </a:r>
            <a:br>
              <a:rPr lang="de-DE" dirty="0"/>
            </a:br>
            <a:endParaRPr lang="de-DE" dirty="0"/>
          </a:p>
        </p:txBody>
      </p:sp>
      <p:sp>
        <p:nvSpPr>
          <p:cNvPr id="4" name="Inhaltsplatzhalter 5">
            <a:extLst>
              <a:ext uri="{FF2B5EF4-FFF2-40B4-BE49-F238E27FC236}">
                <a16:creationId xmlns:a16="http://schemas.microsoft.com/office/drawing/2014/main" id="{DB7407EB-1C56-6352-1230-EF7422027627}"/>
              </a:ext>
            </a:extLst>
          </p:cNvPr>
          <p:cNvSpPr txBox="1">
            <a:spLocks/>
          </p:cNvSpPr>
          <p:nvPr/>
        </p:nvSpPr>
        <p:spPr>
          <a:xfrm>
            <a:off x="1752600" y="2165048"/>
            <a:ext cx="9709826" cy="38671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ainz Meta" panose="020B0502030000020004" pitchFamily="34" charset="0"/>
                <a:ea typeface="+mn-ea"/>
                <a:cs typeface="+mn-cs"/>
              </a:defRPr>
            </a:lvl1pPr>
            <a:lvl2pPr marL="8001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inz Meta" panose="020B0502030000020004" pitchFamily="34" charset="0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ainz Meta" panose="020B0502030000020004" pitchFamily="34" charset="0"/>
                <a:ea typeface="+mn-ea"/>
                <a:cs typeface="+mn-cs"/>
              </a:defRPr>
            </a:lvl3pPr>
            <a:lvl4pPr marL="1657350" marR="0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Mainz Meta" panose="020B0502030000020004" pitchFamily="34" charset="0"/>
                <a:ea typeface="+mn-ea"/>
                <a:cs typeface="+mn-cs"/>
              </a:defRPr>
            </a:lvl4pPr>
            <a:lvl5pPr marL="177165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Mainz Meta" panose="020B050203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de-DE" sz="2200" dirty="0"/>
              <a:t>Maßnahme „B 2.2 Konzertierte Sanierungskampagne“ gem. Beschluss zur 1. Fortschreibung des Masterplan 100 % Klimaschutz (1423/2022) </a:t>
            </a:r>
            <a:r>
              <a:rPr lang="de-DE" sz="2200" b="1" dirty="0"/>
              <a:t>hoch priorisiert</a:t>
            </a:r>
          </a:p>
          <a:p>
            <a:pPr>
              <a:lnSpc>
                <a:spcPct val="100000"/>
              </a:lnSpc>
            </a:pPr>
            <a:r>
              <a:rPr lang="de-DE" sz="2200" dirty="0">
                <a:latin typeface="+mn-lt"/>
              </a:rPr>
              <a:t>Teil 1 (→ Gesamtstadt) bereits in 2025 beschlossen, initiiert und erfolgreich umgesetzt</a:t>
            </a:r>
          </a:p>
          <a:p>
            <a:pPr>
              <a:lnSpc>
                <a:spcPct val="150000"/>
              </a:lnSpc>
            </a:pPr>
            <a:r>
              <a:rPr lang="de-DE" sz="2200" dirty="0">
                <a:latin typeface="+mn-lt"/>
              </a:rPr>
              <a:t>Teil 2 (</a:t>
            </a:r>
            <a:r>
              <a:rPr lang="de-DE" sz="2200" dirty="0"/>
              <a:t>→ </a:t>
            </a:r>
            <a:r>
              <a:rPr lang="de-DE" sz="2200" dirty="0">
                <a:latin typeface="+mn-lt"/>
              </a:rPr>
              <a:t>Beratung in Stadtteilen) soll nun folgen</a:t>
            </a:r>
          </a:p>
          <a:p>
            <a:pPr>
              <a:lnSpc>
                <a:spcPct val="100000"/>
              </a:lnSpc>
            </a:pPr>
            <a:r>
              <a:rPr lang="de-DE" sz="2200" dirty="0"/>
              <a:t>Förderantrag zur Umsetzung durch die Mainzer Stiftung für Klimaschutz und Energieeffizienz (MSKE) bewilligt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e-DE" dirty="0">
              <a:latin typeface="+mn-lt"/>
            </a:endParaRPr>
          </a:p>
        </p:txBody>
      </p:sp>
      <p:pic>
        <p:nvPicPr>
          <p:cNvPr id="8" name="Grafik 7" descr="Papier Silhouette">
            <a:extLst>
              <a:ext uri="{FF2B5EF4-FFF2-40B4-BE49-F238E27FC236}">
                <a16:creationId xmlns:a16="http://schemas.microsoft.com/office/drawing/2014/main" id="{B9FACB07-BA17-F4B9-7197-7C9D2EC79D0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5592" y="3321996"/>
            <a:ext cx="1123544" cy="1123544"/>
          </a:xfrm>
          <a:prstGeom prst="rect">
            <a:avLst/>
          </a:prstGeom>
        </p:spPr>
      </p:pic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A38E80D2-C519-AC2C-93C4-26AE542042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28.08.2026</a:t>
            </a:r>
            <a:endParaRPr lang="de-DE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F178B6AB-D02F-92FE-D161-3F3585A973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Auftaktveranstaltung Beratungskampagne Ebersheim</a:t>
            </a:r>
            <a:endParaRPr lang="de-DE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F27EA1C-A097-DC46-7FA3-0BAEDCEC4D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BD7B9-4BE7-AF45-8E66-12F82068CD8B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651419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DB2500-F1FF-A7E9-DEA4-D407A445F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EEFFCEE6-2791-0367-0F14-E366303B6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1451" y="460488"/>
            <a:ext cx="5245776" cy="762721"/>
          </a:xfrm>
        </p:spPr>
        <p:txBody>
          <a:bodyPr/>
          <a:lstStyle/>
          <a:p>
            <a:r>
              <a:rPr lang="de-DE" dirty="0"/>
              <a:t>Pilotprojekt Beratungskampagne im Stadtteil Ebersheim</a:t>
            </a:r>
            <a:br>
              <a:rPr lang="de-DE" dirty="0"/>
            </a:br>
            <a:endParaRPr lang="de-DE" dirty="0"/>
          </a:p>
        </p:txBody>
      </p:sp>
      <p:sp>
        <p:nvSpPr>
          <p:cNvPr id="2" name="Inhaltsplatzhalter 5">
            <a:extLst>
              <a:ext uri="{FF2B5EF4-FFF2-40B4-BE49-F238E27FC236}">
                <a16:creationId xmlns:a16="http://schemas.microsoft.com/office/drawing/2014/main" id="{3A91CC55-B610-BAB5-8CB9-C7D3E209FE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3842" y="1976539"/>
            <a:ext cx="10515600" cy="38671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dirty="0"/>
              <a:t>Die Beratungskampagne besteht aus den folgenden Komponenten:</a:t>
            </a:r>
          </a:p>
          <a:p>
            <a:pPr marL="0" indent="0">
              <a:buNone/>
            </a:pPr>
            <a:endParaRPr lang="de-DE" sz="2000" dirty="0"/>
          </a:p>
          <a:p>
            <a:pPr>
              <a:lnSpc>
                <a:spcPct val="110000"/>
              </a:lnSpc>
            </a:pPr>
            <a:r>
              <a:rPr lang="de-DE" sz="2000" dirty="0"/>
              <a:t>Begleitende Öffentlichkeitsarbeit ab Anfang September im Stadtteil (Plakate, Flyer, Informationsschreiben an </a:t>
            </a:r>
            <a:r>
              <a:rPr lang="de-DE" sz="2000" dirty="0" err="1"/>
              <a:t>Ebersheimer:innen</a:t>
            </a:r>
            <a:r>
              <a:rPr lang="de-DE" sz="2000" dirty="0"/>
              <a:t>).</a:t>
            </a:r>
          </a:p>
          <a:p>
            <a:pPr>
              <a:lnSpc>
                <a:spcPct val="150000"/>
              </a:lnSpc>
            </a:pPr>
            <a:r>
              <a:rPr lang="de-DE" sz="2000" dirty="0"/>
              <a:t>Auftaktveranstaltung am 16. September in der </a:t>
            </a:r>
            <a:r>
              <a:rPr lang="de-DE" sz="2000" dirty="0" err="1"/>
              <a:t>Töngeshalle</a:t>
            </a:r>
            <a:r>
              <a:rPr lang="de-DE" sz="2000" dirty="0"/>
              <a:t>.</a:t>
            </a:r>
          </a:p>
          <a:p>
            <a:pPr>
              <a:lnSpc>
                <a:spcPct val="100000"/>
              </a:lnSpc>
            </a:pPr>
            <a:r>
              <a:rPr lang="de-DE" sz="2000" dirty="0"/>
              <a:t>Mehrmonatige Beratungsphase im Stadtteil vom 17. September bis 04. Dezember                       (</a:t>
            </a:r>
            <a:r>
              <a:rPr lang="de-DE" sz="2000" dirty="0">
                <a:latin typeface="Garamond" panose="02020404030301010803" pitchFamily="18" charset="0"/>
              </a:rPr>
              <a:t>→ </a:t>
            </a:r>
            <a:r>
              <a:rPr lang="de-DE" sz="2000" dirty="0"/>
              <a:t>Beratung im eigenen Zuhause).</a:t>
            </a:r>
          </a:p>
          <a:p>
            <a:pPr>
              <a:lnSpc>
                <a:spcPct val="150000"/>
              </a:lnSpc>
            </a:pPr>
            <a:r>
              <a:rPr lang="de-DE" sz="2000" dirty="0"/>
              <a:t>Evaluation der Beratungskampagne ab ca. Dezember 2027 (anonym und freiwillig).</a:t>
            </a:r>
          </a:p>
          <a:p>
            <a:pPr marL="0" indent="0">
              <a:buNone/>
            </a:pPr>
            <a:endParaRPr lang="de-DE" sz="2000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D26DE80-F10F-0E80-4439-F75F93A53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28.08.2026</a:t>
            </a:r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3ADE7C3-3648-0B9B-FC72-4805E1154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Auftaktveranstaltung Beratungskampagne Ebersheim</a:t>
            </a:r>
            <a:endParaRPr lang="de-DE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2F705D6-9564-3E36-9AC8-5BBBA3753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BD7B9-4BE7-AF45-8E66-12F82068CD8B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911877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6BE8A8-8B68-8905-7EC0-DD6005862F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7C382B2-DAF0-3C33-E444-5E39D0F682AD}"/>
              </a:ext>
            </a:extLst>
          </p:cNvPr>
          <p:cNvSpPr txBox="1">
            <a:spLocks/>
          </p:cNvSpPr>
          <p:nvPr/>
        </p:nvSpPr>
        <p:spPr>
          <a:xfrm>
            <a:off x="1054003" y="6538414"/>
            <a:ext cx="2743200" cy="3319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12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dirty="0"/>
          </a:p>
        </p:txBody>
      </p:sp>
      <p:sp>
        <p:nvSpPr>
          <p:cNvPr id="15" name="Titel 4">
            <a:extLst>
              <a:ext uri="{FF2B5EF4-FFF2-40B4-BE49-F238E27FC236}">
                <a16:creationId xmlns:a16="http://schemas.microsoft.com/office/drawing/2014/main" id="{0752F203-F97D-4179-D461-9D1F6047F1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5435" y="1853821"/>
            <a:ext cx="9774677" cy="716970"/>
          </a:xfrm>
        </p:spPr>
        <p:txBody>
          <a:bodyPr/>
          <a:lstStyle/>
          <a:p>
            <a:r>
              <a:rPr lang="de-DE" dirty="0"/>
              <a:t>Auftaktveranstaltung zur Beratungskampagne</a:t>
            </a:r>
          </a:p>
        </p:txBody>
      </p:sp>
      <p:sp>
        <p:nvSpPr>
          <p:cNvPr id="16" name="Inhaltsplatzhalter 5">
            <a:extLst>
              <a:ext uri="{FF2B5EF4-FFF2-40B4-BE49-F238E27FC236}">
                <a16:creationId xmlns:a16="http://schemas.microsoft.com/office/drawing/2014/main" id="{97F6C55A-BE4E-08DE-F0B0-8FCABBE10C37}"/>
              </a:ext>
            </a:extLst>
          </p:cNvPr>
          <p:cNvSpPr txBox="1">
            <a:spLocks/>
          </p:cNvSpPr>
          <p:nvPr/>
        </p:nvSpPr>
        <p:spPr>
          <a:xfrm>
            <a:off x="838200" y="2657475"/>
            <a:ext cx="8305800" cy="36071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ainz Meta" panose="020B0502030000020004" pitchFamily="34" charset="0"/>
                <a:ea typeface="+mn-ea"/>
                <a:cs typeface="+mn-cs"/>
              </a:defRPr>
            </a:lvl1pPr>
            <a:lvl2pPr marL="8001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inz Meta" panose="020B0502030000020004" pitchFamily="34" charset="0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ainz Meta" panose="020B0502030000020004" pitchFamily="34" charset="0"/>
                <a:ea typeface="+mn-ea"/>
                <a:cs typeface="+mn-cs"/>
              </a:defRPr>
            </a:lvl3pPr>
            <a:lvl4pPr marL="1657350" marR="0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Mainz Meta" panose="020B0502030000020004" pitchFamily="34" charset="0"/>
                <a:ea typeface="+mn-ea"/>
                <a:cs typeface="+mn-cs"/>
              </a:defRPr>
            </a:lvl4pPr>
            <a:lvl5pPr marL="177165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Mainz Meta" panose="020B050203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e-DE" sz="2000" dirty="0"/>
              <a:t>	16. September um 19 Uhr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e-DE" sz="20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de-DE" sz="2000" dirty="0"/>
              <a:t>	</a:t>
            </a:r>
            <a:r>
              <a:rPr lang="de-DE" sz="2000" dirty="0" err="1"/>
              <a:t>Töngeshalle</a:t>
            </a:r>
            <a:r>
              <a:rPr lang="de-DE" sz="2000" dirty="0"/>
              <a:t>, Schulrat-Spang-Straße 8 in Ebersheim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e-DE" sz="20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de-DE" sz="2000" dirty="0"/>
              <a:t>	Informationsvermittlung zur Beratungskampagne</a:t>
            </a:r>
          </a:p>
          <a:p>
            <a:pPr lvl="2"/>
            <a:r>
              <a:rPr lang="de-DE" sz="1600" dirty="0"/>
              <a:t>Anmeldeprocedere, Ablauf Energie-Impulsberatung, Zielgruppe und vieles mehr</a:t>
            </a:r>
          </a:p>
          <a:p>
            <a:pPr lvl="2"/>
            <a:r>
              <a:rPr lang="de-DE" sz="1600" dirty="0"/>
              <a:t>Vorstellung der beteiligten </a:t>
            </a:r>
            <a:r>
              <a:rPr lang="de-DE" sz="1600" dirty="0" err="1"/>
              <a:t>Energieeffizienzexpert:innen</a:t>
            </a:r>
            <a:endParaRPr lang="de-DE" sz="1600" dirty="0"/>
          </a:p>
          <a:p>
            <a:pPr lvl="2"/>
            <a:r>
              <a:rPr lang="de-DE" sz="1600" dirty="0"/>
              <a:t>Anmeldung zu Beratungsterminen</a:t>
            </a:r>
          </a:p>
          <a:p>
            <a:pPr lvl="2"/>
            <a:r>
              <a:rPr lang="de-DE" sz="1600" dirty="0"/>
              <a:t>Erstgespräche mit </a:t>
            </a:r>
            <a:r>
              <a:rPr lang="de-DE" sz="1600" dirty="0" err="1"/>
              <a:t>Energieeffizienzexpert:innen</a:t>
            </a:r>
            <a:endParaRPr lang="de-DE" sz="1600" dirty="0"/>
          </a:p>
          <a:p>
            <a:pPr marL="0" indent="0">
              <a:buFont typeface="Arial" panose="020B0604020202020204" pitchFamily="34" charset="0"/>
              <a:buNone/>
            </a:pPr>
            <a:endParaRPr lang="de-DE" dirty="0"/>
          </a:p>
          <a:p>
            <a:pPr marL="0" indent="0">
              <a:buFont typeface="Arial" panose="020B0604020202020204" pitchFamily="34" charset="0"/>
              <a:buNone/>
            </a:pPr>
            <a:endParaRPr lang="de-DE" dirty="0"/>
          </a:p>
          <a:p>
            <a:pPr marL="0" indent="0">
              <a:buFont typeface="Arial" panose="020B0604020202020204" pitchFamily="34" charset="0"/>
              <a:buNone/>
            </a:pPr>
            <a:endParaRPr lang="de-DE" sz="2000" dirty="0"/>
          </a:p>
          <a:p>
            <a:pPr marL="0" indent="0">
              <a:buFont typeface="Arial" panose="020B0604020202020204" pitchFamily="34" charset="0"/>
              <a:buNone/>
            </a:pPr>
            <a:endParaRPr lang="de-DE" sz="2000" dirty="0"/>
          </a:p>
          <a:p>
            <a:endParaRPr lang="de-DE" sz="2000" dirty="0"/>
          </a:p>
          <a:p>
            <a:endParaRPr lang="de-DE" dirty="0"/>
          </a:p>
        </p:txBody>
      </p:sp>
      <p:pic>
        <p:nvPicPr>
          <p:cNvPr id="17" name="Grafik 16" descr="Uhr mit einfarbiger Füllung">
            <a:extLst>
              <a:ext uri="{FF2B5EF4-FFF2-40B4-BE49-F238E27FC236}">
                <a16:creationId xmlns:a16="http://schemas.microsoft.com/office/drawing/2014/main" id="{6B1036C3-889F-78BE-5F60-8D9AC6C712F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36514" y="2635782"/>
            <a:ext cx="442609" cy="442609"/>
          </a:xfrm>
          <a:prstGeom prst="rect">
            <a:avLst/>
          </a:prstGeom>
        </p:spPr>
      </p:pic>
      <p:pic>
        <p:nvPicPr>
          <p:cNvPr id="18" name="Grafik 17" descr="Markierung mit einfarbiger Füllung">
            <a:extLst>
              <a:ext uri="{FF2B5EF4-FFF2-40B4-BE49-F238E27FC236}">
                <a16:creationId xmlns:a16="http://schemas.microsoft.com/office/drawing/2014/main" id="{A846D956-DF7A-E3C2-A1D7-FD913EFC08C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87818" y="3380400"/>
            <a:ext cx="540000" cy="540000"/>
          </a:xfrm>
          <a:prstGeom prst="rect">
            <a:avLst/>
          </a:prstGeom>
        </p:spPr>
      </p:pic>
      <p:pic>
        <p:nvPicPr>
          <p:cNvPr id="19" name="Grafik 18" descr="Informationen mit einfarbiger Füllung">
            <a:extLst>
              <a:ext uri="{FF2B5EF4-FFF2-40B4-BE49-F238E27FC236}">
                <a16:creationId xmlns:a16="http://schemas.microsoft.com/office/drawing/2014/main" id="{ED881C00-1D49-635B-B45A-BF06B9CAC73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36514" y="4222409"/>
            <a:ext cx="442800" cy="442800"/>
          </a:xfrm>
          <a:prstGeom prst="rect">
            <a:avLst/>
          </a:prstGeom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72BB9126-DD14-AD7B-35DF-F595C3C6958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66424" y="2185204"/>
            <a:ext cx="1885795" cy="3960000"/>
          </a:xfrm>
          <a:prstGeom prst="rect">
            <a:avLst/>
          </a:prstGeom>
        </p:spPr>
      </p:pic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73A2B8C8-F250-F9A9-392A-68AC92DDCD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28.08.2026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D8EDBF8-DD43-BA95-A89D-148C3DCBB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Auftaktveranstaltung Beratungskampagne Ebersheim</a:t>
            </a:r>
            <a:endParaRPr lang="de-DE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9FD79FA-8098-66C7-7362-DA442A29B8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BD7B9-4BE7-AF45-8E66-12F82068CD8B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098416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40B13F-C8FC-991C-C10A-56FBB6D2C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BECEBE6-4AA4-FA3A-B3A5-3458E40B6BAB}"/>
              </a:ext>
            </a:extLst>
          </p:cNvPr>
          <p:cNvSpPr txBox="1">
            <a:spLocks/>
          </p:cNvSpPr>
          <p:nvPr/>
        </p:nvSpPr>
        <p:spPr>
          <a:xfrm>
            <a:off x="1054003" y="6538414"/>
            <a:ext cx="2743200" cy="3319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12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27A087DF-1ACE-5A01-3B43-A54E28692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Energieberatungsphase in Ebersheim</a:t>
            </a:r>
            <a:br>
              <a:rPr lang="de-DE" dirty="0"/>
            </a:br>
            <a:endParaRPr lang="de-DE" dirty="0"/>
          </a:p>
        </p:txBody>
      </p:sp>
      <p:sp>
        <p:nvSpPr>
          <p:cNvPr id="7" name="Titel 4">
            <a:extLst>
              <a:ext uri="{FF2B5EF4-FFF2-40B4-BE49-F238E27FC236}">
                <a16:creationId xmlns:a16="http://schemas.microsoft.com/office/drawing/2014/main" id="{936C8EE8-D351-55D0-8301-42DFADABF08F}"/>
              </a:ext>
            </a:extLst>
          </p:cNvPr>
          <p:cNvSpPr txBox="1">
            <a:spLocks/>
          </p:cNvSpPr>
          <p:nvPr/>
        </p:nvSpPr>
        <p:spPr>
          <a:xfrm>
            <a:off x="1579122" y="1826719"/>
            <a:ext cx="9774677" cy="71697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2"/>
                </a:solidFill>
                <a:latin typeface="Mainz Meta" panose="020B0502030000020004" pitchFamily="34" charset="0"/>
                <a:ea typeface="+mj-ea"/>
                <a:cs typeface="+mj-cs"/>
              </a:defRPr>
            </a:lvl1pPr>
          </a:lstStyle>
          <a:p>
            <a:endParaRPr lang="de-DE" dirty="0"/>
          </a:p>
        </p:txBody>
      </p:sp>
      <p:sp>
        <p:nvSpPr>
          <p:cNvPr id="8" name="Inhaltsplatzhalter 5">
            <a:extLst>
              <a:ext uri="{FF2B5EF4-FFF2-40B4-BE49-F238E27FC236}">
                <a16:creationId xmlns:a16="http://schemas.microsoft.com/office/drawing/2014/main" id="{DED9B3DE-C3CD-34AE-3341-856F3DFE0C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57475"/>
            <a:ext cx="7157936" cy="38671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000" dirty="0"/>
              <a:t>	17. September bis 4. Dezember 2026 </a:t>
            </a:r>
          </a:p>
          <a:p>
            <a:pPr marL="0" indent="0">
              <a:buNone/>
            </a:pPr>
            <a:endParaRPr lang="de-DE" sz="2000" dirty="0"/>
          </a:p>
          <a:p>
            <a:pPr marL="0" indent="0">
              <a:buNone/>
            </a:pPr>
            <a:r>
              <a:rPr lang="de-DE" sz="2000" dirty="0"/>
              <a:t>	Im gesamten Stadtteil Ebersheim</a:t>
            </a:r>
          </a:p>
          <a:p>
            <a:pPr marL="0" indent="0">
              <a:buNone/>
            </a:pPr>
            <a:endParaRPr lang="de-DE" sz="2000" dirty="0"/>
          </a:p>
          <a:p>
            <a:pPr marL="0" indent="0">
              <a:buNone/>
            </a:pPr>
            <a:r>
              <a:rPr lang="de-DE" sz="2000" dirty="0"/>
              <a:t>	Eigentümer:innen von Ein- und Zweifamilienhäusern in 	Ebersheim</a:t>
            </a:r>
          </a:p>
          <a:p>
            <a:pPr marL="0" indent="0">
              <a:buNone/>
            </a:pPr>
            <a:endParaRPr lang="de-DE" sz="2000" dirty="0"/>
          </a:p>
          <a:p>
            <a:pPr marL="0" indent="0">
              <a:buNone/>
            </a:pPr>
            <a:r>
              <a:rPr lang="de-DE" sz="2000" dirty="0"/>
              <a:t>	Einstündige, kostenlose Energie-Initialberatung bei den 	Menschen zu Hause (bis zu 100 Beratungstermine)</a:t>
            </a:r>
            <a:endParaRPr lang="de-DE" sz="1600" dirty="0"/>
          </a:p>
        </p:txBody>
      </p:sp>
      <p:pic>
        <p:nvPicPr>
          <p:cNvPr id="9" name="Grafik 8" descr="Uhr mit einfarbiger Füllung">
            <a:extLst>
              <a:ext uri="{FF2B5EF4-FFF2-40B4-BE49-F238E27FC236}">
                <a16:creationId xmlns:a16="http://schemas.microsoft.com/office/drawing/2014/main" id="{EBFF01D3-8473-2467-CEDB-F1EF1640C9E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36514" y="2645510"/>
            <a:ext cx="442609" cy="442609"/>
          </a:xfrm>
          <a:prstGeom prst="rect">
            <a:avLst/>
          </a:prstGeom>
        </p:spPr>
      </p:pic>
      <p:pic>
        <p:nvPicPr>
          <p:cNvPr id="10" name="Grafik 9" descr="Markierung mit einfarbiger Füllung">
            <a:extLst>
              <a:ext uri="{FF2B5EF4-FFF2-40B4-BE49-F238E27FC236}">
                <a16:creationId xmlns:a16="http://schemas.microsoft.com/office/drawing/2014/main" id="{B7237CAC-1FB6-BB17-0974-A9481FADB36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87818" y="3390128"/>
            <a:ext cx="540000" cy="540000"/>
          </a:xfrm>
          <a:prstGeom prst="rect">
            <a:avLst/>
          </a:prstGeom>
        </p:spPr>
      </p:pic>
      <p:pic>
        <p:nvPicPr>
          <p:cNvPr id="11" name="Grafik 10" descr="Informationen mit einfarbiger Füllung">
            <a:extLst>
              <a:ext uri="{FF2B5EF4-FFF2-40B4-BE49-F238E27FC236}">
                <a16:creationId xmlns:a16="http://schemas.microsoft.com/office/drawing/2014/main" id="{2FE3A49B-7738-A0A5-8FC8-232465010F6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36514" y="5351310"/>
            <a:ext cx="442800" cy="442800"/>
          </a:xfrm>
          <a:prstGeom prst="rect">
            <a:avLst/>
          </a:prstGeom>
        </p:spPr>
      </p:pic>
      <p:pic>
        <p:nvPicPr>
          <p:cNvPr id="12" name="Grafik 11" descr="Zielgruppe mit einfarbiger Füllung">
            <a:extLst>
              <a:ext uri="{FF2B5EF4-FFF2-40B4-BE49-F238E27FC236}">
                <a16:creationId xmlns:a16="http://schemas.microsoft.com/office/drawing/2014/main" id="{6944952A-9179-11DA-0BD0-AF3F2E26EE9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36514" y="4261321"/>
            <a:ext cx="442800" cy="442800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8F99E222-CE61-7A3E-D6B1-EDB1A808025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27459" y="2693479"/>
            <a:ext cx="3709482" cy="2473297"/>
          </a:xfrm>
          <a:prstGeom prst="rect">
            <a:avLst/>
          </a:prstGeom>
        </p:spPr>
      </p:pic>
      <p:sp>
        <p:nvSpPr>
          <p:cNvPr id="14" name="Textfeld 13">
            <a:extLst>
              <a:ext uri="{FF2B5EF4-FFF2-40B4-BE49-F238E27FC236}">
                <a16:creationId xmlns:a16="http://schemas.microsoft.com/office/drawing/2014/main" id="{CFE817D6-0206-1A23-8F78-BBF9AB7DF008}"/>
              </a:ext>
            </a:extLst>
          </p:cNvPr>
          <p:cNvSpPr txBox="1"/>
          <p:nvPr/>
        </p:nvSpPr>
        <p:spPr>
          <a:xfrm>
            <a:off x="8127459" y="5166776"/>
            <a:ext cx="24708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/>
              <a:t>Quelle: Adobe Stock</a:t>
            </a:r>
          </a:p>
        </p:txBody>
      </p:sp>
      <p:sp>
        <p:nvSpPr>
          <p:cNvPr id="21" name="Datumsplatzhalter 20">
            <a:extLst>
              <a:ext uri="{FF2B5EF4-FFF2-40B4-BE49-F238E27FC236}">
                <a16:creationId xmlns:a16="http://schemas.microsoft.com/office/drawing/2014/main" id="{5225CCE9-1CFE-AC1A-1924-B1942CFD93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28.08.2026</a:t>
            </a:r>
            <a:endParaRPr lang="de-DE" dirty="0"/>
          </a:p>
        </p:txBody>
      </p:sp>
      <p:sp>
        <p:nvSpPr>
          <p:cNvPr id="22" name="Fußzeilenplatzhalter 21">
            <a:extLst>
              <a:ext uri="{FF2B5EF4-FFF2-40B4-BE49-F238E27FC236}">
                <a16:creationId xmlns:a16="http://schemas.microsoft.com/office/drawing/2014/main" id="{45FD38BB-016A-A88D-E999-4EABAD52EE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Auftaktveranstaltung Beratungskampagne Ebersheim</a:t>
            </a:r>
            <a:endParaRPr lang="de-DE" dirty="0"/>
          </a:p>
        </p:txBody>
      </p:sp>
      <p:sp>
        <p:nvSpPr>
          <p:cNvPr id="23" name="Foliennummernplatzhalter 22">
            <a:extLst>
              <a:ext uri="{FF2B5EF4-FFF2-40B4-BE49-F238E27FC236}">
                <a16:creationId xmlns:a16="http://schemas.microsoft.com/office/drawing/2014/main" id="{50EA668E-ACC4-AE6E-EF1C-05C6E5F98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BD7B9-4BE7-AF45-8E66-12F82068CD8B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404688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E78ABD-15F9-27C7-697D-6DB3EF7D6B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D93CAF3-5FD3-E396-11C8-867785D6A630}"/>
              </a:ext>
            </a:extLst>
          </p:cNvPr>
          <p:cNvSpPr txBox="1">
            <a:spLocks/>
          </p:cNvSpPr>
          <p:nvPr/>
        </p:nvSpPr>
        <p:spPr>
          <a:xfrm>
            <a:off x="1054003" y="6538414"/>
            <a:ext cx="2743200" cy="3319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12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ED05BFC4-8302-8512-26C1-15E19F284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Wie läuft eine Energie-Initialberatung ab?</a:t>
            </a:r>
            <a:br>
              <a:rPr lang="de-DE" dirty="0"/>
            </a:br>
            <a:br>
              <a:rPr lang="de-DE" dirty="0"/>
            </a:br>
            <a:endParaRPr lang="de-DE" dirty="0"/>
          </a:p>
        </p:txBody>
      </p:sp>
      <p:sp>
        <p:nvSpPr>
          <p:cNvPr id="7" name="Titel 4">
            <a:extLst>
              <a:ext uri="{FF2B5EF4-FFF2-40B4-BE49-F238E27FC236}">
                <a16:creationId xmlns:a16="http://schemas.microsoft.com/office/drawing/2014/main" id="{9133C0E9-1077-26F4-82F4-4A8E9E10C97B}"/>
              </a:ext>
            </a:extLst>
          </p:cNvPr>
          <p:cNvSpPr txBox="1">
            <a:spLocks/>
          </p:cNvSpPr>
          <p:nvPr/>
        </p:nvSpPr>
        <p:spPr>
          <a:xfrm>
            <a:off x="1579122" y="1826719"/>
            <a:ext cx="9774677" cy="71697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2"/>
                </a:solidFill>
                <a:latin typeface="Mainz Meta" panose="020B0502030000020004" pitchFamily="34" charset="0"/>
                <a:ea typeface="+mj-ea"/>
                <a:cs typeface="+mj-cs"/>
              </a:defRPr>
            </a:lvl1pPr>
          </a:lstStyle>
          <a:p>
            <a:endParaRPr lang="de-DE" dirty="0"/>
          </a:p>
        </p:txBody>
      </p:sp>
      <p:sp>
        <p:nvSpPr>
          <p:cNvPr id="16" name="Titel 4">
            <a:extLst>
              <a:ext uri="{FF2B5EF4-FFF2-40B4-BE49-F238E27FC236}">
                <a16:creationId xmlns:a16="http://schemas.microsoft.com/office/drawing/2014/main" id="{06A76DF2-4D17-4EA4-2831-AD3DEE13B4F9}"/>
              </a:ext>
            </a:extLst>
          </p:cNvPr>
          <p:cNvSpPr txBox="1">
            <a:spLocks/>
          </p:cNvSpPr>
          <p:nvPr/>
        </p:nvSpPr>
        <p:spPr>
          <a:xfrm>
            <a:off x="1579122" y="1826719"/>
            <a:ext cx="9774677" cy="71697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2"/>
                </a:solidFill>
                <a:latin typeface="Mainz Meta" panose="020B0502030000020004" pitchFamily="34" charset="0"/>
                <a:ea typeface="+mj-ea"/>
                <a:cs typeface="+mj-cs"/>
              </a:defRPr>
            </a:lvl1pPr>
          </a:lstStyle>
          <a:p>
            <a:endParaRPr lang="de-DE" dirty="0"/>
          </a:p>
        </p:txBody>
      </p:sp>
      <p:sp>
        <p:nvSpPr>
          <p:cNvPr id="17" name="Inhaltsplatzhalter 5">
            <a:extLst>
              <a:ext uri="{FF2B5EF4-FFF2-40B4-BE49-F238E27FC236}">
                <a16:creationId xmlns:a16="http://schemas.microsoft.com/office/drawing/2014/main" id="{1A920E08-4DD8-617C-85C8-FF62B693FD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57475"/>
            <a:ext cx="10515600" cy="386715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de-DE" sz="2200" dirty="0"/>
              <a:t>60-minütige Beratung im eigenen Zuhause</a:t>
            </a:r>
          </a:p>
          <a:p>
            <a:pPr>
              <a:lnSpc>
                <a:spcPct val="110000"/>
              </a:lnSpc>
            </a:pPr>
            <a:r>
              <a:rPr lang="de-DE" sz="2200" dirty="0"/>
              <a:t>Begutachtung des Hauses gemeinsam mit der/ dem </a:t>
            </a:r>
            <a:r>
              <a:rPr lang="de-DE" sz="2200" dirty="0" err="1"/>
              <a:t>Energieeffizienzexpert:in</a:t>
            </a:r>
            <a:r>
              <a:rPr lang="de-DE" sz="2200" dirty="0"/>
              <a:t>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de-DE" sz="2200" dirty="0">
                <a:sym typeface="Wingdings" panose="05000000000000000000" pitchFamily="2" charset="2"/>
              </a:rPr>
              <a:t>	 Aufdeckung energetischer Schwachstellen</a:t>
            </a:r>
            <a:endParaRPr lang="de-DE" sz="2200" dirty="0"/>
          </a:p>
          <a:p>
            <a:pPr>
              <a:lnSpc>
                <a:spcPct val="150000"/>
              </a:lnSpc>
            </a:pPr>
            <a:r>
              <a:rPr lang="de-DE" sz="2200" dirty="0"/>
              <a:t>Erläuterung möglicher Verbesserungsmaßnahmen</a:t>
            </a:r>
          </a:p>
          <a:p>
            <a:pPr>
              <a:lnSpc>
                <a:spcPct val="150000"/>
              </a:lnSpc>
            </a:pPr>
            <a:r>
              <a:rPr lang="de-DE" sz="2200" dirty="0"/>
              <a:t>Anfertigen eines Beratungsprotokolls</a:t>
            </a:r>
          </a:p>
          <a:p>
            <a:pPr>
              <a:lnSpc>
                <a:spcPct val="100000"/>
              </a:lnSpc>
            </a:pPr>
            <a:r>
              <a:rPr lang="de-DE" sz="2200" dirty="0"/>
              <a:t>Aufzeigen möglicher nächster Schritte (z. B. die Erstellung eines individuellen Sanierungsfahrplans)</a:t>
            </a:r>
          </a:p>
        </p:txBody>
      </p:sp>
      <p:sp>
        <p:nvSpPr>
          <p:cNvPr id="18" name="Datumsplatzhalter 17">
            <a:extLst>
              <a:ext uri="{FF2B5EF4-FFF2-40B4-BE49-F238E27FC236}">
                <a16:creationId xmlns:a16="http://schemas.microsoft.com/office/drawing/2014/main" id="{A6905F8F-1991-7958-BB58-978AD5DE3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28.08.2026</a:t>
            </a:r>
            <a:endParaRPr lang="de-DE" dirty="0"/>
          </a:p>
        </p:txBody>
      </p:sp>
      <p:sp>
        <p:nvSpPr>
          <p:cNvPr id="19" name="Fußzeilenplatzhalter 18">
            <a:extLst>
              <a:ext uri="{FF2B5EF4-FFF2-40B4-BE49-F238E27FC236}">
                <a16:creationId xmlns:a16="http://schemas.microsoft.com/office/drawing/2014/main" id="{409AF0AD-3EB9-281D-E9D2-10C3B4E2A8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Auftaktveranstaltung Beratungskampagne Ebersheim</a:t>
            </a:r>
            <a:endParaRPr lang="de-DE" dirty="0"/>
          </a:p>
        </p:txBody>
      </p:sp>
      <p:sp>
        <p:nvSpPr>
          <p:cNvPr id="20" name="Foliennummernplatzhalter 19">
            <a:extLst>
              <a:ext uri="{FF2B5EF4-FFF2-40B4-BE49-F238E27FC236}">
                <a16:creationId xmlns:a16="http://schemas.microsoft.com/office/drawing/2014/main" id="{68650FA5-B101-B9C0-B3FE-05477EADB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BD7B9-4BE7-AF45-8E66-12F82068CD8B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171434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80D075-04BC-B316-FFCA-4D1BC7DE4E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1607F42-2A34-722E-F2DA-FB954350164F}"/>
              </a:ext>
            </a:extLst>
          </p:cNvPr>
          <p:cNvSpPr txBox="1">
            <a:spLocks/>
          </p:cNvSpPr>
          <p:nvPr/>
        </p:nvSpPr>
        <p:spPr>
          <a:xfrm>
            <a:off x="1054003" y="6538414"/>
            <a:ext cx="2743200" cy="3319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12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dirty="0"/>
          </a:p>
        </p:txBody>
      </p:sp>
      <p:sp>
        <p:nvSpPr>
          <p:cNvPr id="7" name="Titel 4">
            <a:extLst>
              <a:ext uri="{FF2B5EF4-FFF2-40B4-BE49-F238E27FC236}">
                <a16:creationId xmlns:a16="http://schemas.microsoft.com/office/drawing/2014/main" id="{CA2FD95A-4194-7AF2-6E8E-322D04BCD37A}"/>
              </a:ext>
            </a:extLst>
          </p:cNvPr>
          <p:cNvSpPr txBox="1">
            <a:spLocks/>
          </p:cNvSpPr>
          <p:nvPr/>
        </p:nvSpPr>
        <p:spPr>
          <a:xfrm>
            <a:off x="1579122" y="1826719"/>
            <a:ext cx="9774677" cy="71697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2"/>
                </a:solidFill>
                <a:latin typeface="Mainz Meta" panose="020B0502030000020004" pitchFamily="34" charset="0"/>
                <a:ea typeface="+mj-ea"/>
                <a:cs typeface="+mj-cs"/>
              </a:defRPr>
            </a:lvl1pPr>
          </a:lstStyle>
          <a:p>
            <a:endParaRPr lang="de-DE" dirty="0"/>
          </a:p>
        </p:txBody>
      </p:sp>
      <p:sp>
        <p:nvSpPr>
          <p:cNvPr id="16" name="Titel 4">
            <a:extLst>
              <a:ext uri="{FF2B5EF4-FFF2-40B4-BE49-F238E27FC236}">
                <a16:creationId xmlns:a16="http://schemas.microsoft.com/office/drawing/2014/main" id="{6D44549F-E0C0-8A39-B961-44FF70508D65}"/>
              </a:ext>
            </a:extLst>
          </p:cNvPr>
          <p:cNvSpPr txBox="1">
            <a:spLocks/>
          </p:cNvSpPr>
          <p:nvPr/>
        </p:nvSpPr>
        <p:spPr>
          <a:xfrm>
            <a:off x="1579122" y="1826719"/>
            <a:ext cx="9774677" cy="71697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2"/>
                </a:solidFill>
                <a:latin typeface="Mainz Meta" panose="020B0502030000020004" pitchFamily="34" charset="0"/>
                <a:ea typeface="+mj-ea"/>
                <a:cs typeface="+mj-cs"/>
              </a:defRPr>
            </a:lvl1pPr>
          </a:lstStyle>
          <a:p>
            <a:endParaRPr lang="de-DE" dirty="0"/>
          </a:p>
        </p:txBody>
      </p:sp>
      <p:sp>
        <p:nvSpPr>
          <p:cNvPr id="10" name="Inhaltsplatzhalter 5">
            <a:extLst>
              <a:ext uri="{FF2B5EF4-FFF2-40B4-BE49-F238E27FC236}">
                <a16:creationId xmlns:a16="http://schemas.microsoft.com/office/drawing/2014/main" id="{3CB83CE3-B13E-853A-C535-BCD5A7580994}"/>
              </a:ext>
            </a:extLst>
          </p:cNvPr>
          <p:cNvSpPr txBox="1">
            <a:spLocks/>
          </p:cNvSpPr>
          <p:nvPr/>
        </p:nvSpPr>
        <p:spPr>
          <a:xfrm>
            <a:off x="838200" y="2959034"/>
            <a:ext cx="10515600" cy="25943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ainz Meta" panose="020B0502030000020004" pitchFamily="34" charset="0"/>
                <a:ea typeface="+mn-ea"/>
                <a:cs typeface="+mn-cs"/>
              </a:defRPr>
            </a:lvl1pPr>
            <a:lvl2pPr marL="8001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inz Meta" panose="020B0502030000020004" pitchFamily="34" charset="0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ainz Meta" panose="020B0502030000020004" pitchFamily="34" charset="0"/>
                <a:ea typeface="+mn-ea"/>
                <a:cs typeface="+mn-cs"/>
              </a:defRPr>
            </a:lvl3pPr>
            <a:lvl4pPr marL="1657350" marR="0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Mainz Meta" panose="020B0502030000020004" pitchFamily="34" charset="0"/>
                <a:ea typeface="+mn-ea"/>
                <a:cs typeface="+mn-cs"/>
              </a:defRPr>
            </a:lvl4pPr>
            <a:lvl5pPr marL="177165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Mainz Meta" panose="020B050203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e-DE" sz="2000" dirty="0"/>
              <a:t>	Ab Dezember 2027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e-DE" sz="20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de-DE" sz="2000" dirty="0"/>
              <a:t>	Alle Teilnehmenden der Energie-Initialberatung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e-DE" sz="20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de-DE" sz="2000" dirty="0"/>
              <a:t>	Die Teilnehmenden der Energie-Initialberatung erhalten einen Online-Fragebogen und 	können diesen freiwillig und anonym beantworten.</a:t>
            </a:r>
            <a:endParaRPr lang="de-DE" sz="1600" dirty="0"/>
          </a:p>
        </p:txBody>
      </p:sp>
      <p:pic>
        <p:nvPicPr>
          <p:cNvPr id="11" name="Grafik 10" descr="Uhr mit einfarbiger Füllung">
            <a:extLst>
              <a:ext uri="{FF2B5EF4-FFF2-40B4-BE49-F238E27FC236}">
                <a16:creationId xmlns:a16="http://schemas.microsoft.com/office/drawing/2014/main" id="{0D7BB41E-54E9-6846-F3AC-9D576BC5193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36514" y="2908863"/>
            <a:ext cx="442609" cy="442609"/>
          </a:xfrm>
          <a:prstGeom prst="rect">
            <a:avLst/>
          </a:prstGeom>
        </p:spPr>
      </p:pic>
      <p:pic>
        <p:nvPicPr>
          <p:cNvPr id="12" name="Grafik 11" descr="Informationen mit einfarbiger Füllung">
            <a:extLst>
              <a:ext uri="{FF2B5EF4-FFF2-40B4-BE49-F238E27FC236}">
                <a16:creationId xmlns:a16="http://schemas.microsoft.com/office/drawing/2014/main" id="{95EB0DE1-D7C1-2574-404F-24BB61BA4C4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51723" y="4514240"/>
            <a:ext cx="442800" cy="442800"/>
          </a:xfrm>
          <a:prstGeom prst="rect">
            <a:avLst/>
          </a:prstGeom>
        </p:spPr>
      </p:pic>
      <p:pic>
        <p:nvPicPr>
          <p:cNvPr id="13" name="Grafik 12" descr="Zielgruppe mit einfarbiger Füllung">
            <a:extLst>
              <a:ext uri="{FF2B5EF4-FFF2-40B4-BE49-F238E27FC236}">
                <a16:creationId xmlns:a16="http://schemas.microsoft.com/office/drawing/2014/main" id="{A33852E0-6E21-68F5-F8B4-3B29D7F175E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36322" y="3688996"/>
            <a:ext cx="442800" cy="442800"/>
          </a:xfrm>
          <a:prstGeom prst="rect">
            <a:avLst/>
          </a:prstGeom>
        </p:spPr>
      </p:pic>
      <p:sp>
        <p:nvSpPr>
          <p:cNvPr id="15" name="Titel 14">
            <a:extLst>
              <a:ext uri="{FF2B5EF4-FFF2-40B4-BE49-F238E27FC236}">
                <a16:creationId xmlns:a16="http://schemas.microsoft.com/office/drawing/2014/main" id="{7A796157-8054-CEAC-B294-D0279C068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Evaluation zur Beratungskampagne</a:t>
            </a:r>
            <a:br>
              <a:rPr lang="de-DE" dirty="0"/>
            </a:br>
            <a:endParaRPr lang="de-DE" dirty="0"/>
          </a:p>
        </p:txBody>
      </p:sp>
      <p:sp>
        <p:nvSpPr>
          <p:cNvPr id="18" name="Datumsplatzhalter 17">
            <a:extLst>
              <a:ext uri="{FF2B5EF4-FFF2-40B4-BE49-F238E27FC236}">
                <a16:creationId xmlns:a16="http://schemas.microsoft.com/office/drawing/2014/main" id="{D6F38E0E-84BB-07DF-8486-77753B861C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28.08.2026</a:t>
            </a:r>
            <a:endParaRPr lang="de-DE" dirty="0"/>
          </a:p>
        </p:txBody>
      </p:sp>
      <p:sp>
        <p:nvSpPr>
          <p:cNvPr id="19" name="Fußzeilenplatzhalter 18">
            <a:extLst>
              <a:ext uri="{FF2B5EF4-FFF2-40B4-BE49-F238E27FC236}">
                <a16:creationId xmlns:a16="http://schemas.microsoft.com/office/drawing/2014/main" id="{4F0D86BA-B0BD-12DB-9167-EF3A6D3BBD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Auftaktveranstaltung Beratungskampagne Ebersheim</a:t>
            </a:r>
            <a:endParaRPr lang="de-DE" dirty="0"/>
          </a:p>
        </p:txBody>
      </p:sp>
      <p:sp>
        <p:nvSpPr>
          <p:cNvPr id="20" name="Foliennummernplatzhalter 19">
            <a:extLst>
              <a:ext uri="{FF2B5EF4-FFF2-40B4-BE49-F238E27FC236}">
                <a16:creationId xmlns:a16="http://schemas.microsoft.com/office/drawing/2014/main" id="{6888F2A2-AA49-7ED8-2392-AC119B3E9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BD7B9-4BE7-AF45-8E66-12F82068CD8B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146648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E7D96C-5BF9-25DC-22ED-3F703D3FDB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7E3873D-8028-BAA8-CA09-6E23E1189C1C}"/>
              </a:ext>
            </a:extLst>
          </p:cNvPr>
          <p:cNvSpPr txBox="1">
            <a:spLocks/>
          </p:cNvSpPr>
          <p:nvPr/>
        </p:nvSpPr>
        <p:spPr>
          <a:xfrm>
            <a:off x="1054003" y="6538414"/>
            <a:ext cx="2743200" cy="3319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12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dirty="0"/>
          </a:p>
        </p:txBody>
      </p:sp>
      <p:sp>
        <p:nvSpPr>
          <p:cNvPr id="17" name="Titel 16">
            <a:extLst>
              <a:ext uri="{FF2B5EF4-FFF2-40B4-BE49-F238E27FC236}">
                <a16:creationId xmlns:a16="http://schemas.microsoft.com/office/drawing/2014/main" id="{6163DA34-3216-885F-5A10-BDDEFC2DD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Ziele der Beratungskampagne im Stadtteil</a:t>
            </a:r>
            <a:br>
              <a:rPr lang="de-DE" dirty="0"/>
            </a:br>
            <a:endParaRPr lang="de-DE" dirty="0"/>
          </a:p>
        </p:txBody>
      </p:sp>
      <p:sp>
        <p:nvSpPr>
          <p:cNvPr id="18" name="Titel 4">
            <a:extLst>
              <a:ext uri="{FF2B5EF4-FFF2-40B4-BE49-F238E27FC236}">
                <a16:creationId xmlns:a16="http://schemas.microsoft.com/office/drawing/2014/main" id="{9288CD33-C6AF-70A1-13FC-0E97F3526476}"/>
              </a:ext>
            </a:extLst>
          </p:cNvPr>
          <p:cNvSpPr txBox="1">
            <a:spLocks/>
          </p:cNvSpPr>
          <p:nvPr/>
        </p:nvSpPr>
        <p:spPr>
          <a:xfrm>
            <a:off x="1579124" y="1826719"/>
            <a:ext cx="9774676" cy="71697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2"/>
                </a:solidFill>
                <a:latin typeface="Mainz Meta" panose="020B0502030000020004" pitchFamily="34" charset="0"/>
                <a:ea typeface="+mj-ea"/>
                <a:cs typeface="+mj-cs"/>
              </a:defRPr>
            </a:lvl1pPr>
          </a:lstStyle>
          <a:p>
            <a:endParaRPr lang="de-DE" dirty="0"/>
          </a:p>
        </p:txBody>
      </p:sp>
      <p:sp>
        <p:nvSpPr>
          <p:cNvPr id="19" name="Inhaltsplatzhalter 5">
            <a:extLst>
              <a:ext uri="{FF2B5EF4-FFF2-40B4-BE49-F238E27FC236}">
                <a16:creationId xmlns:a16="http://schemas.microsoft.com/office/drawing/2014/main" id="{F7C303E2-D0A7-7187-5B18-584B54ADAD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57475"/>
            <a:ext cx="10515600" cy="3867150"/>
          </a:xfrm>
        </p:spPr>
        <p:txBody>
          <a:bodyPr>
            <a:normAutofit/>
          </a:bodyPr>
          <a:lstStyle/>
          <a:p>
            <a:pPr lvl="0">
              <a:lnSpc>
                <a:spcPct val="100000"/>
              </a:lnSpc>
            </a:pPr>
            <a:r>
              <a:rPr lang="de-DE" sz="2000" dirty="0"/>
              <a:t>Niederschwelliges, kostenloses Beratungsangebot im Stadtteil anbieten, Nachbarschaftseffekte nutzen.</a:t>
            </a:r>
          </a:p>
          <a:p>
            <a:pPr lvl="0">
              <a:lnSpc>
                <a:spcPct val="100000"/>
              </a:lnSpc>
            </a:pPr>
            <a:r>
              <a:rPr lang="de-DE" sz="2000" dirty="0"/>
              <a:t>Diejenigen aktivieren, die schon länger mit dem Gedanken einer Energieberatung spielen, aber sich bisher aus unterschiedlichen Gründen nicht überwinden konnten.</a:t>
            </a:r>
          </a:p>
          <a:p>
            <a:pPr lvl="0">
              <a:lnSpc>
                <a:spcPct val="100000"/>
              </a:lnSpc>
            </a:pPr>
            <a:r>
              <a:rPr lang="de-DE" sz="2000" dirty="0"/>
              <a:t>Hemmnisse und Ängste abbauen, z.B.: „Hoffen auf Fernwärme/ Wasserstoff“, „alles zu teuer“, „wo soll ich bloß starten?“.       </a:t>
            </a:r>
          </a:p>
          <a:p>
            <a:pPr lvl="0">
              <a:lnSpc>
                <a:spcPct val="150000"/>
              </a:lnSpc>
            </a:pPr>
            <a:r>
              <a:rPr lang="de-DE" sz="2000" dirty="0"/>
              <a:t>Aktivierung von </a:t>
            </a:r>
            <a:r>
              <a:rPr lang="de-DE" sz="2000" dirty="0" err="1"/>
              <a:t>Sanierungsinteressenten:innen</a:t>
            </a:r>
            <a:r>
              <a:rPr lang="de-DE" sz="2000" dirty="0"/>
              <a:t> verbessern/Hilfestellung geben. </a:t>
            </a:r>
          </a:p>
          <a:p>
            <a:pPr lvl="0"/>
            <a:endParaRPr lang="de-DE" sz="2000" dirty="0"/>
          </a:p>
          <a:p>
            <a:endParaRPr lang="de-DE" dirty="0"/>
          </a:p>
        </p:txBody>
      </p:sp>
      <p:sp>
        <p:nvSpPr>
          <p:cNvPr id="20" name="Abgerundetes Rechteck 6">
            <a:extLst>
              <a:ext uri="{FF2B5EF4-FFF2-40B4-BE49-F238E27FC236}">
                <a16:creationId xmlns:a16="http://schemas.microsoft.com/office/drawing/2014/main" id="{34114272-B4E6-7A15-1620-F228E4F6B9EB}"/>
              </a:ext>
            </a:extLst>
          </p:cNvPr>
          <p:cNvSpPr/>
          <p:nvPr/>
        </p:nvSpPr>
        <p:spPr>
          <a:xfrm>
            <a:off x="1588167" y="5732905"/>
            <a:ext cx="8494289" cy="532409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Lokale Umsetzungsinitiativen begünstigen/ Beitrag zur Erhöhung der Sanierungsrate leisten.</a:t>
            </a:r>
          </a:p>
        </p:txBody>
      </p:sp>
      <p:sp>
        <p:nvSpPr>
          <p:cNvPr id="21" name="Gleichschenkliges Dreieck 20">
            <a:extLst>
              <a:ext uri="{FF2B5EF4-FFF2-40B4-BE49-F238E27FC236}">
                <a16:creationId xmlns:a16="http://schemas.microsoft.com/office/drawing/2014/main" id="{110693CF-DEFF-1F0D-144F-0B2CBE13F43B}"/>
              </a:ext>
            </a:extLst>
          </p:cNvPr>
          <p:cNvSpPr/>
          <p:nvPr/>
        </p:nvSpPr>
        <p:spPr>
          <a:xfrm rot="5400000">
            <a:off x="9918905" y="5846709"/>
            <a:ext cx="532409" cy="304800"/>
          </a:xfrm>
          <a:prstGeom prst="triangl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Datumsplatzhalter 21">
            <a:extLst>
              <a:ext uri="{FF2B5EF4-FFF2-40B4-BE49-F238E27FC236}">
                <a16:creationId xmlns:a16="http://schemas.microsoft.com/office/drawing/2014/main" id="{276C9431-20C4-423E-FE4B-C06A09615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28.08.2026</a:t>
            </a:r>
            <a:endParaRPr lang="de-DE" dirty="0"/>
          </a:p>
        </p:txBody>
      </p:sp>
      <p:sp>
        <p:nvSpPr>
          <p:cNvPr id="23" name="Fußzeilenplatzhalter 22">
            <a:extLst>
              <a:ext uri="{FF2B5EF4-FFF2-40B4-BE49-F238E27FC236}">
                <a16:creationId xmlns:a16="http://schemas.microsoft.com/office/drawing/2014/main" id="{EA1BA5B7-F7AA-3719-68AF-9621ED2E5F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Auftaktveranstaltung Beratungskampagne Ebersheim</a:t>
            </a:r>
            <a:endParaRPr lang="de-DE" dirty="0"/>
          </a:p>
        </p:txBody>
      </p:sp>
      <p:sp>
        <p:nvSpPr>
          <p:cNvPr id="24" name="Foliennummernplatzhalter 23">
            <a:extLst>
              <a:ext uri="{FF2B5EF4-FFF2-40B4-BE49-F238E27FC236}">
                <a16:creationId xmlns:a16="http://schemas.microsoft.com/office/drawing/2014/main" id="{C55C98CD-F9F2-C834-183D-68FC12995F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BD7B9-4BE7-AF45-8E66-12F82068CD8B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525420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74DD24-FAA0-C16D-1E34-2A64E398F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2DDBC32-1058-1B75-B701-64CECB62CFC3}"/>
              </a:ext>
            </a:extLst>
          </p:cNvPr>
          <p:cNvSpPr txBox="1">
            <a:spLocks/>
          </p:cNvSpPr>
          <p:nvPr/>
        </p:nvSpPr>
        <p:spPr>
          <a:xfrm>
            <a:off x="1054003" y="6538414"/>
            <a:ext cx="2743200" cy="3319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12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1BDA6DD1-7529-4B44-3FBB-FCF115D14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Ihr Ansprechpartner</a:t>
            </a:r>
            <a:br>
              <a:rPr lang="de-DE" dirty="0"/>
            </a:br>
            <a:endParaRPr lang="de-DE" dirty="0"/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8426D22D-EBEA-0DFB-B6C2-FCA5144D0836}"/>
              </a:ext>
            </a:extLst>
          </p:cNvPr>
          <p:cNvSpPr txBox="1">
            <a:spLocks/>
          </p:cNvSpPr>
          <p:nvPr/>
        </p:nvSpPr>
        <p:spPr>
          <a:xfrm>
            <a:off x="1579122" y="1826719"/>
            <a:ext cx="9774677" cy="71697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2"/>
                </a:solidFill>
                <a:latin typeface="Mainz Meta" panose="020B0502030000020004" pitchFamily="34" charset="0"/>
                <a:ea typeface="+mj-ea"/>
                <a:cs typeface="+mj-cs"/>
              </a:defRPr>
            </a:lvl1pPr>
          </a:lstStyle>
          <a:p>
            <a:endParaRPr lang="de-DE" dirty="0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D8C69034-85F2-6294-B5EC-FE22C68A83B8}"/>
              </a:ext>
            </a:extLst>
          </p:cNvPr>
          <p:cNvSpPr txBox="1"/>
          <p:nvPr/>
        </p:nvSpPr>
        <p:spPr>
          <a:xfrm>
            <a:off x="1101758" y="2939247"/>
            <a:ext cx="495928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/>
              <a:t>Boris Klinec</a:t>
            </a:r>
          </a:p>
          <a:p>
            <a:r>
              <a:rPr lang="de-DE" sz="2400" dirty="0"/>
              <a:t>Grün- und Umweltamt</a:t>
            </a:r>
          </a:p>
          <a:p>
            <a:r>
              <a:rPr lang="de-DE" sz="2400" dirty="0"/>
              <a:t>Klimaschutz und Klimaanpassung</a:t>
            </a:r>
          </a:p>
          <a:p>
            <a:r>
              <a:rPr lang="de-DE" sz="2400" dirty="0"/>
              <a:t>Tel.: +49 6131 124402</a:t>
            </a:r>
          </a:p>
          <a:p>
            <a:r>
              <a:rPr lang="de-DE" sz="2400" dirty="0"/>
              <a:t>E-Mail: Boris.Klinec@stadt.mainz.de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491CA4CB-277A-E3F9-F7A1-F5442D9F6D46}"/>
              </a:ext>
            </a:extLst>
          </p:cNvPr>
          <p:cNvSpPr txBox="1"/>
          <p:nvPr/>
        </p:nvSpPr>
        <p:spPr>
          <a:xfrm>
            <a:off x="7119835" y="4912265"/>
            <a:ext cx="45233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hlinkClick r:id="rId3"/>
              </a:rPr>
              <a:t>www.mainz.de/sanierungscheck</a:t>
            </a:r>
            <a:endParaRPr lang="de-DE" sz="2400" dirty="0"/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3B518961-EE82-3BD8-6AA5-66FC891D57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77516" y="3435564"/>
            <a:ext cx="1404000" cy="1404000"/>
          </a:xfrm>
          <a:prstGeom prst="rect">
            <a:avLst/>
          </a:prstGeom>
        </p:spPr>
      </p:pic>
      <p:sp>
        <p:nvSpPr>
          <p:cNvPr id="13" name="Textfeld 12">
            <a:extLst>
              <a:ext uri="{FF2B5EF4-FFF2-40B4-BE49-F238E27FC236}">
                <a16:creationId xmlns:a16="http://schemas.microsoft.com/office/drawing/2014/main" id="{D1FC85F9-B598-3BE1-1E9B-BF43C1C4ADA1}"/>
              </a:ext>
            </a:extLst>
          </p:cNvPr>
          <p:cNvSpPr txBox="1"/>
          <p:nvPr/>
        </p:nvSpPr>
        <p:spPr>
          <a:xfrm>
            <a:off x="7119835" y="2960772"/>
            <a:ext cx="49592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/>
              <a:t>Weitere Informationen:</a:t>
            </a:r>
            <a:endParaRPr lang="de-DE" sz="2400" dirty="0"/>
          </a:p>
        </p:txBody>
      </p:sp>
      <p:sp>
        <p:nvSpPr>
          <p:cNvPr id="14" name="Datumsplatzhalter 13">
            <a:extLst>
              <a:ext uri="{FF2B5EF4-FFF2-40B4-BE49-F238E27FC236}">
                <a16:creationId xmlns:a16="http://schemas.microsoft.com/office/drawing/2014/main" id="{6D9BBAAC-BB88-0963-D960-C787C6C7CD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28.08.2026</a:t>
            </a:r>
            <a:endParaRPr lang="de-DE" dirty="0"/>
          </a:p>
        </p:txBody>
      </p:sp>
      <p:sp>
        <p:nvSpPr>
          <p:cNvPr id="15" name="Fußzeilenplatzhalter 14">
            <a:extLst>
              <a:ext uri="{FF2B5EF4-FFF2-40B4-BE49-F238E27FC236}">
                <a16:creationId xmlns:a16="http://schemas.microsoft.com/office/drawing/2014/main" id="{BCA76C58-A0C8-B7F7-531B-F74779370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Auftaktveranstaltung Beratungskampagne Ebersheim</a:t>
            </a:r>
            <a:endParaRPr lang="de-DE" dirty="0"/>
          </a:p>
        </p:txBody>
      </p:sp>
      <p:sp>
        <p:nvSpPr>
          <p:cNvPr id="16" name="Foliennummernplatzhalter 15">
            <a:extLst>
              <a:ext uri="{FF2B5EF4-FFF2-40B4-BE49-F238E27FC236}">
                <a16:creationId xmlns:a16="http://schemas.microsoft.com/office/drawing/2014/main" id="{EDB641E1-AB7A-4AE1-3BD4-FB1E4A70CF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BD7B9-4BE7-AF45-8E66-12F82068CD8B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33962885"/>
      </p:ext>
    </p:extLst>
  </p:cSld>
  <p:clrMapOvr>
    <a:masterClrMapping/>
  </p:clrMapOvr>
</p:sld>
</file>

<file path=ppt/theme/theme1.xml><?xml version="1.0" encoding="utf-8"?>
<a:theme xmlns:a="http://schemas.openxmlformats.org/drawingml/2006/main" name="1_Mainz">
  <a:themeElements>
    <a:clrScheme name="Mainz_Farben 1">
      <a:dk1>
        <a:srgbClr val="000000"/>
      </a:dk1>
      <a:lt1>
        <a:srgbClr val="FFFFFF"/>
      </a:lt1>
      <a:dk2>
        <a:srgbClr val="E20020"/>
      </a:dk2>
      <a:lt2>
        <a:srgbClr val="E2DAC0"/>
      </a:lt2>
      <a:accent1>
        <a:srgbClr val="1B79B3"/>
      </a:accent1>
      <a:accent2>
        <a:srgbClr val="80A312"/>
      </a:accent2>
      <a:accent3>
        <a:srgbClr val="F39300"/>
      </a:accent3>
      <a:accent4>
        <a:srgbClr val="EBBD00"/>
      </a:accent4>
      <a:accent5>
        <a:srgbClr val="00778C"/>
      </a:accent5>
      <a:accent6>
        <a:srgbClr val="737373"/>
      </a:accent6>
      <a:hlink>
        <a:srgbClr val="000000"/>
      </a:hlink>
      <a:folHlink>
        <a:srgbClr val="000000"/>
      </a:folHlink>
    </a:clrScheme>
    <a:fontScheme name="Mainz">
      <a:majorFont>
        <a:latin typeface="Mainz Meta"/>
        <a:ea typeface=""/>
        <a:cs typeface=""/>
      </a:majorFont>
      <a:minorFont>
        <a:latin typeface="Mainz Met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z_grau" id="{F8A3870C-9E06-4B17-9AA8-3811654F00D8}" vid="{A960CD5F-10C0-499B-8D8B-C476C30EEDB4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Mainz_grau</Template>
  <TotalTime>0</TotalTime>
  <Words>525</Words>
  <Application>Microsoft Office PowerPoint</Application>
  <PresentationFormat>Breitbild</PresentationFormat>
  <Paragraphs>101</Paragraphs>
  <Slides>9</Slides>
  <Notes>8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9</vt:i4>
      </vt:variant>
    </vt:vector>
  </HeadingPairs>
  <TitlesOfParts>
    <vt:vector size="15" baseType="lpstr">
      <vt:lpstr>Arial</vt:lpstr>
      <vt:lpstr>Calibri</vt:lpstr>
      <vt:lpstr>Garamond</vt:lpstr>
      <vt:lpstr>Mainz Meta</vt:lpstr>
      <vt:lpstr>Wingdings</vt:lpstr>
      <vt:lpstr>1_Mainz</vt:lpstr>
      <vt:lpstr>B 2.2 Konzertierte Sanierungskampagne (Teil 2) Beratungskampagne zur energetischen Gebäudesanierung in MZ-Ebersheim</vt:lpstr>
      <vt:lpstr>Beschlussgrundlage </vt:lpstr>
      <vt:lpstr>Pilotprojekt Beratungskampagne im Stadtteil Ebersheim </vt:lpstr>
      <vt:lpstr>Auftaktveranstaltung zur Beratungskampagne</vt:lpstr>
      <vt:lpstr>Energieberatungsphase in Ebersheim </vt:lpstr>
      <vt:lpstr>Wie läuft eine Energie-Initialberatung ab?  </vt:lpstr>
      <vt:lpstr>Evaluation zur Beratungskampagne </vt:lpstr>
      <vt:lpstr>Ziele der Beratungskampagne im Stadtteil </vt:lpstr>
      <vt:lpstr>Ihr Ansprechpartner 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Dirk Lorig</dc:creator>
  <cp:lastModifiedBy>Ralf Peterhanwahr</cp:lastModifiedBy>
  <cp:revision>792</cp:revision>
  <cp:lastPrinted>2026-08-27T13:01:47Z</cp:lastPrinted>
  <dcterms:created xsi:type="dcterms:W3CDTF">2019-12-12T14:57:31Z</dcterms:created>
  <dcterms:modified xsi:type="dcterms:W3CDTF">2026-08-27T13:02:39Z</dcterms:modified>
</cp:coreProperties>
</file>